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307" r:id="rId3"/>
    <p:sldId id="308" r:id="rId4"/>
    <p:sldId id="284" r:id="rId5"/>
    <p:sldId id="285" r:id="rId6"/>
    <p:sldId id="30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301" r:id="rId20"/>
    <p:sldId id="299" r:id="rId21"/>
    <p:sldId id="300" r:id="rId22"/>
    <p:sldId id="302" r:id="rId23"/>
    <p:sldId id="303" r:id="rId24"/>
    <p:sldId id="304" r:id="rId25"/>
    <p:sldId id="305"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3" autoAdjust="0"/>
    <p:restoredTop sz="61265" autoAdjust="0"/>
  </p:normalViewPr>
  <p:slideViewPr>
    <p:cSldViewPr>
      <p:cViewPr varScale="1">
        <p:scale>
          <a:sx n="69" d="100"/>
          <a:sy n="69" d="100"/>
        </p:scale>
        <p:origin x="1480" y="44"/>
      </p:cViewPr>
      <p:guideLst>
        <p:guide orient="horz" pos="2160"/>
        <p:guide pos="2880"/>
      </p:guideLst>
    </p:cSldViewPr>
  </p:slideViewPr>
  <p:outlineViewPr>
    <p:cViewPr>
      <p:scale>
        <a:sx n="33" d="100"/>
        <a:sy n="33" d="100"/>
      </p:scale>
      <p:origin x="0" y="-5778"/>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t>06-Jun-22</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t>06-Jun-22</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5899B3EB-F4B9-4EC3-8874-9456869D1B5F}" type="datetime1">
              <a:rPr lang="en-US" smtClean="0"/>
              <a:t>06-Jun-22</a:t>
            </a:fld>
            <a:endParaRPr lang="en-US"/>
          </a:p>
        </p:txBody>
      </p:sp>
    </p:spTree>
    <p:extLst>
      <p:ext uri="{BB962C8B-B14F-4D97-AF65-F5344CB8AC3E}">
        <p14:creationId xmlns:p14="http://schemas.microsoft.com/office/powerpoint/2010/main" val="214872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7DC8A-81A1-714B-A53B-111D5F4C0F76}"/>
              </a:ext>
            </a:extLst>
          </p:cNvPr>
          <p:cNvSpPr>
            <a:spLocks noGrp="1" noChangeArrowheads="1"/>
          </p:cNvSpPr>
          <p:nvPr>
            <p:ph type="dt" idx="1"/>
          </p:nvPr>
        </p:nvSpPr>
        <p:spPr>
          <a:ln/>
        </p:spPr>
        <p:txBody>
          <a:bodyPr/>
          <a:lstStyle/>
          <a:p>
            <a:fld id="{0369AC81-7F16-BB4E-9F88-D279E63CE4A5}" type="datetime1">
              <a:rPr lang="en-US" altLang="en-US"/>
              <a:pPr/>
              <a:t>06-Jun-22</a:t>
            </a:fld>
            <a:endParaRPr lang="en-US" altLang="en-US"/>
          </a:p>
        </p:txBody>
      </p:sp>
      <p:sp>
        <p:nvSpPr>
          <p:cNvPr id="5" name="Rectangle 5">
            <a:extLst>
              <a:ext uri="{FF2B5EF4-FFF2-40B4-BE49-F238E27FC236}">
                <a16:creationId xmlns:a16="http://schemas.microsoft.com/office/drawing/2014/main" id="{4F0E6B81-18D2-8E48-80C8-49760A467622}"/>
              </a:ext>
            </a:extLst>
          </p:cNvPr>
          <p:cNvSpPr>
            <a:spLocks noGrp="1" noChangeArrowheads="1"/>
          </p:cNvSpPr>
          <p:nvPr>
            <p:ph type="sldNum" sz="quarter" idx="5"/>
          </p:nvPr>
        </p:nvSpPr>
        <p:spPr>
          <a:ln/>
        </p:spPr>
        <p:txBody>
          <a:bodyPr/>
          <a:lstStyle/>
          <a:p>
            <a:r>
              <a:rPr lang="en-US" altLang="en-US"/>
              <a:t>Page </a:t>
            </a:r>
            <a:fld id="{A60F3E0F-29BB-7C46-827D-6AC5B5B97D81}" type="slidenum">
              <a:rPr lang="en-US" altLang="en-US"/>
              <a:pPr/>
              <a:t>22</a:t>
            </a:fld>
            <a:endParaRPr lang="en-US" altLang="en-US"/>
          </a:p>
        </p:txBody>
      </p:sp>
      <p:sp>
        <p:nvSpPr>
          <p:cNvPr id="192514" name="Rectangle 2">
            <a:extLst>
              <a:ext uri="{FF2B5EF4-FFF2-40B4-BE49-F238E27FC236}">
                <a16:creationId xmlns:a16="http://schemas.microsoft.com/office/drawing/2014/main" id="{80740AED-5EA3-0842-89C8-58CC2972DF51}"/>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D81DE62F-B713-204C-9BE3-E01A1CFA63E6}"/>
              </a:ext>
            </a:extLst>
          </p:cNvPr>
          <p:cNvSpPr>
            <a:spLocks noGrp="1" noChangeArrowheads="1"/>
          </p:cNvSpPr>
          <p:nvPr>
            <p:ph type="body" idx="1"/>
          </p:nvPr>
        </p:nvSpPr>
        <p:spPr/>
        <p:txBody>
          <a:bodyPr/>
          <a:lstStyle/>
          <a:p>
            <a:r>
              <a:rPr lang="en-US" altLang="en-US"/>
              <a:t>Add a logical view</a:t>
            </a:r>
          </a:p>
        </p:txBody>
      </p:sp>
    </p:spTree>
    <p:extLst>
      <p:ext uri="{BB962C8B-B14F-4D97-AF65-F5344CB8AC3E}">
        <p14:creationId xmlns:p14="http://schemas.microsoft.com/office/powerpoint/2010/main" val="1809344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7DC8A-81A1-714B-A53B-111D5F4C0F76}"/>
              </a:ext>
            </a:extLst>
          </p:cNvPr>
          <p:cNvSpPr>
            <a:spLocks noGrp="1" noChangeArrowheads="1"/>
          </p:cNvSpPr>
          <p:nvPr>
            <p:ph type="dt" idx="1"/>
          </p:nvPr>
        </p:nvSpPr>
        <p:spPr>
          <a:ln/>
        </p:spPr>
        <p:txBody>
          <a:bodyPr/>
          <a:lstStyle/>
          <a:p>
            <a:fld id="{0369AC81-7F16-BB4E-9F88-D279E63CE4A5}" type="datetime1">
              <a:rPr lang="en-US" altLang="en-US"/>
              <a:pPr/>
              <a:t>06-Jun-22</a:t>
            </a:fld>
            <a:endParaRPr lang="en-US" altLang="en-US"/>
          </a:p>
        </p:txBody>
      </p:sp>
      <p:sp>
        <p:nvSpPr>
          <p:cNvPr id="5" name="Rectangle 5">
            <a:extLst>
              <a:ext uri="{FF2B5EF4-FFF2-40B4-BE49-F238E27FC236}">
                <a16:creationId xmlns:a16="http://schemas.microsoft.com/office/drawing/2014/main" id="{4F0E6B81-18D2-8E48-80C8-49760A467622}"/>
              </a:ext>
            </a:extLst>
          </p:cNvPr>
          <p:cNvSpPr>
            <a:spLocks noGrp="1" noChangeArrowheads="1"/>
          </p:cNvSpPr>
          <p:nvPr>
            <p:ph type="sldNum" sz="quarter" idx="5"/>
          </p:nvPr>
        </p:nvSpPr>
        <p:spPr>
          <a:ln/>
        </p:spPr>
        <p:txBody>
          <a:bodyPr/>
          <a:lstStyle/>
          <a:p>
            <a:r>
              <a:rPr lang="en-US" altLang="en-US"/>
              <a:t>Page </a:t>
            </a:r>
            <a:fld id="{A60F3E0F-29BB-7C46-827D-6AC5B5B97D81}" type="slidenum">
              <a:rPr lang="en-US" altLang="en-US"/>
              <a:pPr/>
              <a:t>23</a:t>
            </a:fld>
            <a:endParaRPr lang="en-US" altLang="en-US"/>
          </a:p>
        </p:txBody>
      </p:sp>
      <p:sp>
        <p:nvSpPr>
          <p:cNvPr id="192514" name="Rectangle 2">
            <a:extLst>
              <a:ext uri="{FF2B5EF4-FFF2-40B4-BE49-F238E27FC236}">
                <a16:creationId xmlns:a16="http://schemas.microsoft.com/office/drawing/2014/main" id="{80740AED-5EA3-0842-89C8-58CC2972DF51}"/>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D81DE62F-B713-204C-9BE3-E01A1CFA63E6}"/>
              </a:ext>
            </a:extLst>
          </p:cNvPr>
          <p:cNvSpPr>
            <a:spLocks noGrp="1" noChangeArrowheads="1"/>
          </p:cNvSpPr>
          <p:nvPr>
            <p:ph type="body" idx="1"/>
          </p:nvPr>
        </p:nvSpPr>
        <p:spPr/>
        <p:txBody>
          <a:bodyPr/>
          <a:lstStyle/>
          <a:p>
            <a:r>
              <a:rPr lang="en-US" altLang="en-US"/>
              <a:t>Add a logical view</a:t>
            </a:r>
          </a:p>
        </p:txBody>
      </p:sp>
    </p:spTree>
    <p:extLst>
      <p:ext uri="{BB962C8B-B14F-4D97-AF65-F5344CB8AC3E}">
        <p14:creationId xmlns:p14="http://schemas.microsoft.com/office/powerpoint/2010/main" val="677304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t>06-Jun-22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t>06-Jun-22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t>06-Jun-22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small"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t>06-Jun-22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t>06-Jun-22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t>06-Jun-22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t>06-Jun-22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t>06-Jun-22</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t>06-Jun-22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t>06-Jun-22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t>06-Jun-22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25</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t>06-Jun-22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a:t>
            </a:r>
            <a:r>
              <a:rPr lang="en-US" dirty="0" smtClean="0"/>
              <a:t>of 25</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ubmarinecablemap.com/"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9" y="4859834"/>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dirty="0"/>
              <a:t>Associate Professor, CSE, RU</a:t>
            </a:r>
            <a:endParaRPr lang="en-US" sz="1600" cap="small" dirty="0"/>
          </a:p>
        </p:txBody>
      </p:sp>
      <p:sp>
        <p:nvSpPr>
          <p:cNvPr id="6" name="TextBox 5"/>
          <p:cNvSpPr txBox="1"/>
          <p:nvPr/>
        </p:nvSpPr>
        <p:spPr>
          <a:xfrm>
            <a:off x="228598" y="363512"/>
            <a:ext cx="8724900" cy="1384995"/>
          </a:xfrm>
          <a:prstGeom prst="rect">
            <a:avLst/>
          </a:prstGeom>
          <a:noFill/>
        </p:spPr>
        <p:txBody>
          <a:bodyPr wrap="square" rtlCol="0">
            <a:spAutoFit/>
          </a:bodyPr>
          <a:lstStyle/>
          <a:p>
            <a:pPr algn="ctr">
              <a:buSzPct val="50000"/>
            </a:pPr>
            <a:r>
              <a:rPr lang="en-US" sz="2400" b="1" dirty="0">
                <a:latin typeface="Times New Roman" panose="02020603050405020304" pitchFamily="18" charset="0"/>
                <a:cs typeface="Times New Roman" panose="02020603050405020304" pitchFamily="18" charset="0"/>
              </a:rPr>
              <a:t>CSE3151</a:t>
            </a:r>
            <a:r>
              <a:rPr lang="en-US" sz="3600" b="1" dirty="0">
                <a:latin typeface="Times New Roman" panose="02020603050405020304" pitchFamily="18" charset="0"/>
                <a:cs typeface="Times New Roman" panose="02020603050405020304" pitchFamily="18" charset="0"/>
              </a:rPr>
              <a:t> </a:t>
            </a:r>
          </a:p>
          <a:p>
            <a:pPr algn="ctr">
              <a:buSzPct val="50000"/>
            </a:pPr>
            <a:r>
              <a:rPr lang="en-US" sz="4800" b="1" cap="small" dirty="0">
                <a:latin typeface="Times New Roman" panose="02020603050405020304" pitchFamily="18" charset="0"/>
                <a:cs typeface="Times New Roman" panose="02020603050405020304" pitchFamily="18" charset="0"/>
              </a:rPr>
              <a:t>Computer Networks</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477464"/>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FEC301F-A611-944C-85B0-C651AE4BCB61}"/>
              </a:ext>
            </a:extLst>
          </p:cNvPr>
          <p:cNvSpPr txBox="1"/>
          <p:nvPr/>
        </p:nvSpPr>
        <p:spPr>
          <a:xfrm>
            <a:off x="1" y="4163685"/>
            <a:ext cx="9144000" cy="369332"/>
          </a:xfrm>
          <a:prstGeom prst="rect">
            <a:avLst/>
          </a:prstGeom>
          <a:noFill/>
        </p:spPr>
        <p:txBody>
          <a:bodyPr wrap="square" rtlCol="0">
            <a:spAutoFit/>
          </a:bodyPr>
          <a:lstStyle/>
          <a:p>
            <a:pPr algn="ctr"/>
            <a:r>
              <a:rPr lang="en-US" b="1" smtClean="0">
                <a:latin typeface="Times New Roman" panose="02020603050405020304" pitchFamily="18" charset="0"/>
                <a:cs typeface="Times New Roman" panose="02020603050405020304" pitchFamily="18" charset="0"/>
              </a:rPr>
              <a:t>(Session 2018-19)</a:t>
            </a:r>
            <a:endParaRPr lang="en-US" dirty="0"/>
          </a:p>
        </p:txBody>
      </p:sp>
    </p:spTree>
    <p:extLst>
      <p:ext uri="{BB962C8B-B14F-4D97-AF65-F5344CB8AC3E}">
        <p14:creationId xmlns:p14="http://schemas.microsoft.com/office/powerpoint/2010/main" val="4275267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12A6-8BED-BF4C-9344-AFFF2414F9CF}"/>
              </a:ext>
            </a:extLst>
          </p:cNvPr>
          <p:cNvSpPr>
            <a:spLocks noGrp="1"/>
          </p:cNvSpPr>
          <p:nvPr>
            <p:ph type="title"/>
          </p:nvPr>
        </p:nvSpPr>
        <p:spPr/>
        <p:txBody>
          <a:bodyPr/>
          <a:lstStyle/>
          <a:p>
            <a:r>
              <a:rPr lang="en-US" dirty="0"/>
              <a:t>OSI Reference Model</a:t>
            </a:r>
          </a:p>
        </p:txBody>
      </p:sp>
      <p:pic>
        <p:nvPicPr>
          <p:cNvPr id="5" name="Content Placeholder 4">
            <a:extLst>
              <a:ext uri="{FF2B5EF4-FFF2-40B4-BE49-F238E27FC236}">
                <a16:creationId xmlns:a16="http://schemas.microsoft.com/office/drawing/2014/main" id="{57A6476D-76CA-BD4D-BA97-E7971F609FA2}"/>
              </a:ext>
            </a:extLst>
          </p:cNvPr>
          <p:cNvPicPr>
            <a:picLocks noGrp="1" noChangeAspect="1"/>
          </p:cNvPicPr>
          <p:nvPr>
            <p:ph idx="1"/>
          </p:nvPr>
        </p:nvPicPr>
        <p:blipFill>
          <a:blip r:embed="rId2"/>
          <a:stretch>
            <a:fillRect/>
          </a:stretch>
        </p:blipFill>
        <p:spPr>
          <a:xfrm>
            <a:off x="609600" y="1269842"/>
            <a:ext cx="6062160" cy="5209920"/>
          </a:xfrm>
          <a:prstGeom prst="rect">
            <a:avLst/>
          </a:prstGeom>
        </p:spPr>
      </p:pic>
      <p:sp>
        <p:nvSpPr>
          <p:cNvPr id="4" name="Slide Number Placeholder 3">
            <a:extLst>
              <a:ext uri="{FF2B5EF4-FFF2-40B4-BE49-F238E27FC236}">
                <a16:creationId xmlns:a16="http://schemas.microsoft.com/office/drawing/2014/main" id="{8F509491-60EF-EA45-A66D-2A88B2CDF5AA}"/>
              </a:ext>
            </a:extLst>
          </p:cNvPr>
          <p:cNvSpPr>
            <a:spLocks noGrp="1"/>
          </p:cNvSpPr>
          <p:nvPr>
            <p:ph type="sldNum" sz="quarter" idx="12"/>
          </p:nvPr>
        </p:nvSpPr>
        <p:spPr/>
        <p:txBody>
          <a:bodyPr/>
          <a:lstStyle/>
          <a:p>
            <a:fld id="{B6F15528-21DE-4FAA-801E-634DDDAF4B2B}" type="slidenum">
              <a:rPr lang="en-US" smtClean="0"/>
              <a:pPr/>
              <a:t>10</a:t>
            </a:fld>
            <a:r>
              <a:rPr lang="en-US" dirty="0"/>
              <a:t> </a:t>
            </a:r>
            <a:r>
              <a:rPr lang="en-US" dirty="0" smtClean="0"/>
              <a:t>of 25</a:t>
            </a:r>
            <a:endParaRPr lang="en-US" dirty="0"/>
          </a:p>
        </p:txBody>
      </p:sp>
      <p:sp>
        <p:nvSpPr>
          <p:cNvPr id="6" name="Rectangle 5">
            <a:extLst>
              <a:ext uri="{FF2B5EF4-FFF2-40B4-BE49-F238E27FC236}">
                <a16:creationId xmlns:a16="http://schemas.microsoft.com/office/drawing/2014/main" id="{FCB7D0F6-A198-2146-A54B-CE32D6856CDF}"/>
              </a:ext>
            </a:extLst>
          </p:cNvPr>
          <p:cNvSpPr/>
          <p:nvPr/>
        </p:nvSpPr>
        <p:spPr>
          <a:xfrm>
            <a:off x="7086600" y="1981200"/>
            <a:ext cx="2057400" cy="1938992"/>
          </a:xfrm>
          <a:prstGeom prst="rect">
            <a:avLst/>
          </a:prstGeom>
        </p:spPr>
        <p:txBody>
          <a:bodyPr wrap="square">
            <a:spAutoFit/>
          </a:bodyPr>
          <a:lstStyle/>
          <a:p>
            <a:r>
              <a:rPr lang="en-US" sz="2400" b="1" cap="small" dirty="0">
                <a:solidFill>
                  <a:srgbClr val="FF0000"/>
                </a:solidFill>
                <a:latin typeface="arial" panose="020B0604020202020204" pitchFamily="34" charset="0"/>
              </a:rPr>
              <a:t>A</a:t>
            </a:r>
            <a:r>
              <a:rPr lang="en-US" sz="2400" b="1" cap="small" dirty="0">
                <a:solidFill>
                  <a:srgbClr val="222222"/>
                </a:solidFill>
                <a:latin typeface="arial" panose="020B0604020202020204" pitchFamily="34" charset="0"/>
              </a:rPr>
              <a:t>ll </a:t>
            </a:r>
            <a:r>
              <a:rPr lang="en-US" sz="2400" b="1" cap="small" dirty="0">
                <a:solidFill>
                  <a:srgbClr val="FF0000"/>
                </a:solidFill>
                <a:latin typeface="arial" panose="020B0604020202020204" pitchFamily="34" charset="0"/>
              </a:rPr>
              <a:t>P</a:t>
            </a:r>
            <a:r>
              <a:rPr lang="en-US" sz="2400" b="1" cap="small" dirty="0">
                <a:solidFill>
                  <a:srgbClr val="222222"/>
                </a:solidFill>
                <a:latin typeface="arial" panose="020B0604020202020204" pitchFamily="34" charset="0"/>
              </a:rPr>
              <a:t>eople </a:t>
            </a:r>
            <a:r>
              <a:rPr lang="en-US" sz="2400" b="1" cap="small" dirty="0">
                <a:solidFill>
                  <a:srgbClr val="FF0000"/>
                </a:solidFill>
                <a:latin typeface="arial" panose="020B0604020202020204" pitchFamily="34" charset="0"/>
              </a:rPr>
              <a:t>S</a:t>
            </a:r>
            <a:r>
              <a:rPr lang="en-US" sz="2400" b="1" cap="small" dirty="0">
                <a:solidFill>
                  <a:srgbClr val="222222"/>
                </a:solidFill>
                <a:latin typeface="arial" panose="020B0604020202020204" pitchFamily="34" charset="0"/>
              </a:rPr>
              <a:t>eem </a:t>
            </a:r>
            <a:r>
              <a:rPr lang="en-US" sz="2400" b="1" cap="small" dirty="0">
                <a:solidFill>
                  <a:srgbClr val="FF0000"/>
                </a:solidFill>
                <a:latin typeface="arial" panose="020B0604020202020204" pitchFamily="34" charset="0"/>
              </a:rPr>
              <a:t>T</a:t>
            </a:r>
            <a:r>
              <a:rPr lang="en-US" sz="2400" b="1" cap="small" dirty="0">
                <a:solidFill>
                  <a:srgbClr val="222222"/>
                </a:solidFill>
                <a:latin typeface="arial" panose="020B0604020202020204" pitchFamily="34" charset="0"/>
              </a:rPr>
              <a:t>o </a:t>
            </a:r>
            <a:r>
              <a:rPr lang="en-US" sz="2400" b="1" cap="small" dirty="0">
                <a:solidFill>
                  <a:srgbClr val="FF0000"/>
                </a:solidFill>
                <a:latin typeface="arial" panose="020B0604020202020204" pitchFamily="34" charset="0"/>
              </a:rPr>
              <a:t>N</a:t>
            </a:r>
            <a:r>
              <a:rPr lang="en-US" sz="2400" b="1" cap="small" dirty="0">
                <a:solidFill>
                  <a:srgbClr val="222222"/>
                </a:solidFill>
                <a:latin typeface="arial" panose="020B0604020202020204" pitchFamily="34" charset="0"/>
              </a:rPr>
              <a:t>eed </a:t>
            </a:r>
            <a:r>
              <a:rPr lang="en-US" sz="2400" b="1" cap="small" dirty="0">
                <a:solidFill>
                  <a:srgbClr val="FF0000"/>
                </a:solidFill>
                <a:latin typeface="arial" panose="020B0604020202020204" pitchFamily="34" charset="0"/>
              </a:rPr>
              <a:t>D</a:t>
            </a:r>
            <a:r>
              <a:rPr lang="en-US" sz="2400" b="1" cap="small" dirty="0">
                <a:solidFill>
                  <a:srgbClr val="222222"/>
                </a:solidFill>
                <a:latin typeface="arial" panose="020B0604020202020204" pitchFamily="34" charset="0"/>
              </a:rPr>
              <a:t>ata </a:t>
            </a:r>
            <a:r>
              <a:rPr lang="en-US" sz="2400" b="1" cap="small" dirty="0">
                <a:solidFill>
                  <a:srgbClr val="FF0000"/>
                </a:solidFill>
                <a:latin typeface="arial" panose="020B0604020202020204" pitchFamily="34" charset="0"/>
              </a:rPr>
              <a:t>P</a:t>
            </a:r>
            <a:r>
              <a:rPr lang="en-US" sz="2400" b="1" cap="small" dirty="0">
                <a:solidFill>
                  <a:srgbClr val="222222"/>
                </a:solidFill>
                <a:latin typeface="arial" panose="020B0604020202020204" pitchFamily="34" charset="0"/>
              </a:rPr>
              <a:t>rocessing</a:t>
            </a:r>
            <a:endParaRPr lang="en-US" sz="2400" b="1" cap="small" dirty="0"/>
          </a:p>
        </p:txBody>
      </p:sp>
    </p:spTree>
    <p:extLst>
      <p:ext uri="{BB962C8B-B14F-4D97-AF65-F5344CB8AC3E}">
        <p14:creationId xmlns:p14="http://schemas.microsoft.com/office/powerpoint/2010/main" val="27704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91EE-68A3-A84A-A19D-9B218DFF9E67}"/>
              </a:ext>
            </a:extLst>
          </p:cNvPr>
          <p:cNvSpPr>
            <a:spLocks noGrp="1"/>
          </p:cNvSpPr>
          <p:nvPr>
            <p:ph type="title"/>
          </p:nvPr>
        </p:nvSpPr>
        <p:spPr/>
        <p:txBody>
          <a:bodyPr>
            <a:normAutofit/>
          </a:bodyPr>
          <a:lstStyle/>
          <a:p>
            <a:r>
              <a:rPr lang="en-US" cap="small" dirty="0"/>
              <a:t>The Physical Layer</a:t>
            </a:r>
          </a:p>
        </p:txBody>
      </p:sp>
      <p:sp>
        <p:nvSpPr>
          <p:cNvPr id="3" name="Content Placeholder 2">
            <a:extLst>
              <a:ext uri="{FF2B5EF4-FFF2-40B4-BE49-F238E27FC236}">
                <a16:creationId xmlns:a16="http://schemas.microsoft.com/office/drawing/2014/main" id="{D6C5C4A6-22A6-214D-9E3A-A65F80D5FAFF}"/>
              </a:ext>
            </a:extLst>
          </p:cNvPr>
          <p:cNvSpPr>
            <a:spLocks noGrp="1"/>
          </p:cNvSpPr>
          <p:nvPr>
            <p:ph idx="1"/>
          </p:nvPr>
        </p:nvSpPr>
        <p:spPr>
          <a:xfrm>
            <a:off x="457200" y="1398900"/>
            <a:ext cx="8229600" cy="4525963"/>
          </a:xfrm>
        </p:spPr>
        <p:txBody>
          <a:bodyPr>
            <a:noAutofit/>
          </a:bodyPr>
          <a:lstStyle/>
          <a:p>
            <a:r>
              <a:rPr lang="en-US" sz="2000" dirty="0"/>
              <a:t>The physical layer is concerned with transmitting raw bits over a communication channel. </a:t>
            </a:r>
          </a:p>
          <a:p>
            <a:r>
              <a:rPr lang="en-US" sz="2000" dirty="0"/>
              <a:t>The design issues have to do with making sure that </a:t>
            </a:r>
          </a:p>
          <a:p>
            <a:pPr lvl="1"/>
            <a:r>
              <a:rPr lang="en-US" sz="2000" dirty="0"/>
              <a:t>when one side </a:t>
            </a:r>
            <a:r>
              <a:rPr lang="en-US" sz="2000" b="1" dirty="0">
                <a:effectLst>
                  <a:glow rad="228600">
                    <a:schemeClr val="accent5">
                      <a:satMod val="175000"/>
                      <a:alpha val="40000"/>
                    </a:schemeClr>
                  </a:glow>
                </a:effectLst>
              </a:rPr>
              <a:t>sends a 1 bit</a:t>
            </a:r>
            <a:r>
              <a:rPr lang="en-US" sz="2000" dirty="0">
                <a:effectLst>
                  <a:glow rad="228600">
                    <a:schemeClr val="accent5">
                      <a:satMod val="175000"/>
                      <a:alpha val="40000"/>
                    </a:schemeClr>
                  </a:glow>
                </a:effectLst>
              </a:rPr>
              <a:t> </a:t>
            </a:r>
            <a:r>
              <a:rPr lang="en-US" sz="2000" dirty="0"/>
              <a:t>it is received by the other side as a 1 bit, not as a 0 bit. </a:t>
            </a:r>
          </a:p>
          <a:p>
            <a:pPr lvl="1"/>
            <a:r>
              <a:rPr lang="en-US" sz="2000" b="1" dirty="0">
                <a:effectLst>
                  <a:glow rad="228600">
                    <a:schemeClr val="accent5">
                      <a:satMod val="175000"/>
                      <a:alpha val="40000"/>
                    </a:schemeClr>
                  </a:glow>
                </a:effectLst>
              </a:rPr>
              <a:t>what electrical signals</a:t>
            </a:r>
            <a:r>
              <a:rPr lang="en-US" sz="2000" dirty="0">
                <a:effectLst>
                  <a:glow rad="228600">
                    <a:schemeClr val="accent5">
                      <a:satMod val="175000"/>
                      <a:alpha val="40000"/>
                    </a:schemeClr>
                  </a:glow>
                </a:effectLst>
              </a:rPr>
              <a:t> </a:t>
            </a:r>
            <a:r>
              <a:rPr lang="en-US" sz="2000" dirty="0"/>
              <a:t>should be used to </a:t>
            </a:r>
            <a:r>
              <a:rPr lang="en-US" sz="2000" dirty="0">
                <a:effectLst>
                  <a:glow rad="228600">
                    <a:schemeClr val="accent5">
                      <a:satMod val="175000"/>
                      <a:alpha val="40000"/>
                    </a:schemeClr>
                  </a:glow>
                </a:effectLst>
              </a:rPr>
              <a:t>represent</a:t>
            </a:r>
            <a:r>
              <a:rPr lang="en-US" sz="2000" dirty="0"/>
              <a:t> a 1 and a 0, </a:t>
            </a:r>
          </a:p>
          <a:p>
            <a:pPr lvl="1"/>
            <a:r>
              <a:rPr lang="en-US" sz="2000" dirty="0"/>
              <a:t>how many </a:t>
            </a:r>
            <a:r>
              <a:rPr lang="en-US" sz="2000" b="1" dirty="0">
                <a:effectLst>
                  <a:glow rad="228600">
                    <a:schemeClr val="accent5">
                      <a:satMod val="175000"/>
                      <a:alpha val="40000"/>
                    </a:schemeClr>
                  </a:glow>
                </a:effectLst>
              </a:rPr>
              <a:t>nanoseconds</a:t>
            </a:r>
            <a:r>
              <a:rPr lang="en-US" sz="2000" dirty="0"/>
              <a:t> a bit lasts, </a:t>
            </a:r>
          </a:p>
          <a:p>
            <a:pPr lvl="1"/>
            <a:r>
              <a:rPr lang="en-US" sz="2000" dirty="0"/>
              <a:t>whether transmission may proceed </a:t>
            </a:r>
            <a:r>
              <a:rPr lang="en-US" sz="2000" b="1" dirty="0">
                <a:effectLst>
                  <a:glow rad="228600">
                    <a:schemeClr val="accent5">
                      <a:satMod val="175000"/>
                      <a:alpha val="40000"/>
                    </a:schemeClr>
                  </a:glow>
                </a:effectLst>
              </a:rPr>
              <a:t>simultaneously</a:t>
            </a:r>
            <a:r>
              <a:rPr lang="en-US" sz="2000" dirty="0"/>
              <a:t> in </a:t>
            </a:r>
            <a:r>
              <a:rPr lang="en-US" sz="2000" b="1" dirty="0">
                <a:effectLst>
                  <a:glow rad="228600">
                    <a:schemeClr val="accent5">
                      <a:satMod val="175000"/>
                      <a:alpha val="40000"/>
                    </a:schemeClr>
                  </a:glow>
                </a:effectLst>
              </a:rPr>
              <a:t>both</a:t>
            </a:r>
            <a:r>
              <a:rPr lang="en-US" sz="2000" dirty="0">
                <a:effectLst>
                  <a:glow rad="228600">
                    <a:schemeClr val="accent5">
                      <a:satMod val="175000"/>
                      <a:alpha val="40000"/>
                    </a:schemeClr>
                  </a:glow>
                </a:effectLst>
              </a:rPr>
              <a:t> </a:t>
            </a:r>
            <a:r>
              <a:rPr lang="en-US" sz="2000" b="1" dirty="0">
                <a:effectLst>
                  <a:glow rad="228600">
                    <a:schemeClr val="accent5">
                      <a:satMod val="175000"/>
                      <a:alpha val="40000"/>
                    </a:schemeClr>
                  </a:glow>
                </a:effectLst>
              </a:rPr>
              <a:t>directions</a:t>
            </a:r>
            <a:r>
              <a:rPr lang="en-US" sz="2000" dirty="0"/>
              <a:t>,</a:t>
            </a:r>
          </a:p>
          <a:p>
            <a:pPr lvl="1"/>
            <a:r>
              <a:rPr lang="en-US" sz="2000" dirty="0"/>
              <a:t> how the </a:t>
            </a:r>
            <a:r>
              <a:rPr lang="en-US" sz="2000" b="1" dirty="0">
                <a:effectLst>
                  <a:glow rad="228600">
                    <a:schemeClr val="accent5">
                      <a:satMod val="175000"/>
                      <a:alpha val="40000"/>
                    </a:schemeClr>
                  </a:glow>
                </a:effectLst>
              </a:rPr>
              <a:t>initial connection</a:t>
            </a:r>
            <a:r>
              <a:rPr lang="en-US" sz="2000" dirty="0">
                <a:effectLst>
                  <a:glow rad="228600">
                    <a:schemeClr val="accent5">
                      <a:satMod val="175000"/>
                      <a:alpha val="40000"/>
                    </a:schemeClr>
                  </a:glow>
                </a:effectLst>
              </a:rPr>
              <a:t> </a:t>
            </a:r>
            <a:r>
              <a:rPr lang="en-US" sz="2000" dirty="0"/>
              <a:t>is established, </a:t>
            </a:r>
          </a:p>
          <a:p>
            <a:pPr lvl="1"/>
            <a:r>
              <a:rPr lang="en-US" sz="2000" dirty="0"/>
              <a:t>how it is torn down when </a:t>
            </a:r>
            <a:r>
              <a:rPr lang="en-US" sz="2000" b="1" dirty="0">
                <a:effectLst>
                  <a:glow rad="228600">
                    <a:schemeClr val="accent5">
                      <a:satMod val="175000"/>
                      <a:alpha val="40000"/>
                    </a:schemeClr>
                  </a:glow>
                </a:effectLst>
              </a:rPr>
              <a:t>both sides </a:t>
            </a:r>
            <a:r>
              <a:rPr lang="en-US" sz="2000" dirty="0">
                <a:effectLst>
                  <a:glow rad="228600">
                    <a:schemeClr val="accent5">
                      <a:satMod val="175000"/>
                      <a:alpha val="40000"/>
                    </a:schemeClr>
                  </a:glow>
                </a:effectLst>
              </a:rPr>
              <a:t>are </a:t>
            </a:r>
            <a:r>
              <a:rPr lang="en-US" sz="2000" b="1" dirty="0">
                <a:effectLst>
                  <a:glow rad="228600">
                    <a:schemeClr val="accent5">
                      <a:satMod val="175000"/>
                      <a:alpha val="40000"/>
                    </a:schemeClr>
                  </a:glow>
                </a:effectLst>
              </a:rPr>
              <a:t>finished</a:t>
            </a:r>
            <a:r>
              <a:rPr lang="en-US" sz="2000" dirty="0"/>
              <a:t>, </a:t>
            </a:r>
          </a:p>
          <a:p>
            <a:pPr lvl="1"/>
            <a:r>
              <a:rPr lang="en-US" sz="2000" dirty="0"/>
              <a:t>how many </a:t>
            </a:r>
            <a:r>
              <a:rPr lang="en-US" sz="2000" b="1" dirty="0">
                <a:effectLst>
                  <a:glow rad="228600">
                    <a:schemeClr val="accent5">
                      <a:satMod val="175000"/>
                      <a:alpha val="40000"/>
                    </a:schemeClr>
                  </a:glow>
                </a:effectLst>
              </a:rPr>
              <a:t>pins</a:t>
            </a:r>
            <a:r>
              <a:rPr lang="en-US" sz="2000" dirty="0"/>
              <a:t> the network connector has, and </a:t>
            </a:r>
          </a:p>
          <a:p>
            <a:pPr lvl="1"/>
            <a:r>
              <a:rPr lang="en-US" sz="2000" dirty="0"/>
              <a:t>what each </a:t>
            </a:r>
            <a:r>
              <a:rPr lang="en-US" sz="2000" b="1" dirty="0">
                <a:effectLst>
                  <a:glow rad="228600">
                    <a:schemeClr val="accent5">
                      <a:satMod val="175000"/>
                      <a:alpha val="40000"/>
                    </a:schemeClr>
                  </a:glow>
                </a:effectLst>
              </a:rPr>
              <a:t>pin</a:t>
            </a:r>
            <a:r>
              <a:rPr lang="en-US" sz="2000" dirty="0"/>
              <a:t> is used for. </a:t>
            </a:r>
          </a:p>
        </p:txBody>
      </p:sp>
      <p:sp>
        <p:nvSpPr>
          <p:cNvPr id="4" name="Slide Number Placeholder 3">
            <a:extLst>
              <a:ext uri="{FF2B5EF4-FFF2-40B4-BE49-F238E27FC236}">
                <a16:creationId xmlns:a16="http://schemas.microsoft.com/office/drawing/2014/main" id="{ADC0F4C3-D986-074B-897B-DC69543790B8}"/>
              </a:ext>
            </a:extLst>
          </p:cNvPr>
          <p:cNvSpPr>
            <a:spLocks noGrp="1"/>
          </p:cNvSpPr>
          <p:nvPr>
            <p:ph type="sldNum" sz="quarter" idx="12"/>
          </p:nvPr>
        </p:nvSpPr>
        <p:spPr/>
        <p:txBody>
          <a:bodyPr/>
          <a:lstStyle/>
          <a:p>
            <a:fld id="{B6F15528-21DE-4FAA-801E-634DDDAF4B2B}" type="slidenum">
              <a:rPr lang="en-US" smtClean="0"/>
              <a:pPr/>
              <a:t>11</a:t>
            </a:fld>
            <a:r>
              <a:rPr lang="en-US" dirty="0"/>
              <a:t> </a:t>
            </a:r>
            <a:r>
              <a:rPr lang="en-US" dirty="0" smtClean="0"/>
              <a:t>of 25</a:t>
            </a:r>
            <a:endParaRPr lang="en-US" dirty="0"/>
          </a:p>
        </p:txBody>
      </p:sp>
    </p:spTree>
    <p:extLst>
      <p:ext uri="{BB962C8B-B14F-4D97-AF65-F5344CB8AC3E}">
        <p14:creationId xmlns:p14="http://schemas.microsoft.com/office/powerpoint/2010/main" val="33950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F1F0-8A24-0C4A-8E71-65E2C8D91AA0}"/>
              </a:ext>
            </a:extLst>
          </p:cNvPr>
          <p:cNvSpPr>
            <a:spLocks noGrp="1"/>
          </p:cNvSpPr>
          <p:nvPr>
            <p:ph type="title"/>
          </p:nvPr>
        </p:nvSpPr>
        <p:spPr/>
        <p:txBody>
          <a:bodyPr>
            <a:normAutofit/>
          </a:bodyPr>
          <a:lstStyle/>
          <a:p>
            <a:r>
              <a:rPr lang="en-US" cap="small" dirty="0"/>
              <a:t>The Data Link Layer</a:t>
            </a:r>
          </a:p>
        </p:txBody>
      </p:sp>
      <p:sp>
        <p:nvSpPr>
          <p:cNvPr id="3" name="Content Placeholder 2">
            <a:extLst>
              <a:ext uri="{FF2B5EF4-FFF2-40B4-BE49-F238E27FC236}">
                <a16:creationId xmlns:a16="http://schemas.microsoft.com/office/drawing/2014/main" id="{BA91A5E2-BDEC-2A48-B774-712F5440F877}"/>
              </a:ext>
            </a:extLst>
          </p:cNvPr>
          <p:cNvSpPr>
            <a:spLocks noGrp="1"/>
          </p:cNvSpPr>
          <p:nvPr>
            <p:ph idx="1"/>
          </p:nvPr>
        </p:nvSpPr>
        <p:spPr>
          <a:xfrm>
            <a:off x="457200" y="1600200"/>
            <a:ext cx="5486400" cy="4525963"/>
          </a:xfrm>
        </p:spPr>
        <p:txBody>
          <a:bodyPr>
            <a:normAutofit/>
          </a:bodyPr>
          <a:lstStyle/>
          <a:p>
            <a:r>
              <a:rPr lang="en-US" sz="2000" dirty="0"/>
              <a:t>The main task of the data link layer is to transform a raw transmission facility into a line that appears free of </a:t>
            </a:r>
            <a:r>
              <a:rPr lang="en-US" sz="2000" b="1" dirty="0">
                <a:effectLst>
                  <a:glow rad="228600">
                    <a:schemeClr val="accent5">
                      <a:satMod val="175000"/>
                      <a:alpha val="40000"/>
                    </a:schemeClr>
                  </a:glow>
                </a:effectLst>
              </a:rPr>
              <a:t>undetected transmission errors</a:t>
            </a:r>
            <a:r>
              <a:rPr lang="en-US" sz="2000" dirty="0">
                <a:effectLst>
                  <a:glow rad="228600">
                    <a:schemeClr val="accent5">
                      <a:satMod val="175000"/>
                      <a:alpha val="40000"/>
                    </a:schemeClr>
                  </a:glow>
                </a:effectLst>
              </a:rPr>
              <a:t>.</a:t>
            </a:r>
          </a:p>
          <a:p>
            <a:endParaRPr lang="en-US" sz="2000" dirty="0"/>
          </a:p>
          <a:p>
            <a:r>
              <a:rPr lang="en-US" sz="2000" dirty="0"/>
              <a:t>It accomplishes this task by having the sender break up the input data into </a:t>
            </a:r>
            <a:r>
              <a:rPr lang="en-US" sz="2000" b="1" dirty="0">
                <a:effectLst>
                  <a:glow rad="228600">
                    <a:schemeClr val="accent5">
                      <a:satMod val="175000"/>
                      <a:alpha val="40000"/>
                    </a:schemeClr>
                  </a:glow>
                </a:effectLst>
              </a:rPr>
              <a:t>data frames</a:t>
            </a:r>
            <a:r>
              <a:rPr lang="en-US" sz="2000" dirty="0">
                <a:effectLst>
                  <a:glow rad="228600">
                    <a:schemeClr val="accent5">
                      <a:satMod val="175000"/>
                      <a:alpha val="40000"/>
                    </a:schemeClr>
                  </a:glow>
                </a:effectLst>
              </a:rPr>
              <a:t> </a:t>
            </a:r>
            <a:r>
              <a:rPr lang="en-US" sz="2000" dirty="0"/>
              <a:t>(</a:t>
            </a:r>
            <a:r>
              <a:rPr lang="en-US" sz="2000" dirty="0">
                <a:effectLst>
                  <a:glow rad="228600">
                    <a:schemeClr val="accent5">
                      <a:satMod val="175000"/>
                      <a:alpha val="40000"/>
                    </a:schemeClr>
                  </a:glow>
                </a:effectLst>
              </a:rPr>
              <a:t>typically a few hundred or a few thousand bytes</a:t>
            </a:r>
            <a:r>
              <a:rPr lang="en-US" sz="2000" dirty="0"/>
              <a:t>) and transmit the frames sequentially.</a:t>
            </a:r>
          </a:p>
          <a:p>
            <a:endParaRPr lang="en-US" sz="2000" dirty="0"/>
          </a:p>
          <a:p>
            <a:r>
              <a:rPr lang="en-US" sz="2000" dirty="0"/>
              <a:t>The receiver confirms correct receipt of each frame by sending back an </a:t>
            </a:r>
            <a:r>
              <a:rPr lang="en-US" sz="2000" b="1" dirty="0">
                <a:effectLst>
                  <a:glow rad="228600">
                    <a:schemeClr val="accent5">
                      <a:satMod val="175000"/>
                      <a:alpha val="40000"/>
                    </a:schemeClr>
                  </a:glow>
                </a:effectLst>
              </a:rPr>
              <a:t>acknowledgement frame</a:t>
            </a:r>
            <a:r>
              <a:rPr lang="en-US" sz="2000" b="1" dirty="0"/>
              <a:t>.</a:t>
            </a:r>
          </a:p>
        </p:txBody>
      </p:sp>
      <p:sp>
        <p:nvSpPr>
          <p:cNvPr id="4" name="Slide Number Placeholder 3">
            <a:extLst>
              <a:ext uri="{FF2B5EF4-FFF2-40B4-BE49-F238E27FC236}">
                <a16:creationId xmlns:a16="http://schemas.microsoft.com/office/drawing/2014/main" id="{A3E5178C-D063-CB43-AF5F-82D9C1441FAA}"/>
              </a:ext>
            </a:extLst>
          </p:cNvPr>
          <p:cNvSpPr>
            <a:spLocks noGrp="1"/>
          </p:cNvSpPr>
          <p:nvPr>
            <p:ph type="sldNum" sz="quarter" idx="12"/>
          </p:nvPr>
        </p:nvSpPr>
        <p:spPr/>
        <p:txBody>
          <a:bodyPr/>
          <a:lstStyle/>
          <a:p>
            <a:fld id="{B6F15528-21DE-4FAA-801E-634DDDAF4B2B}" type="slidenum">
              <a:rPr lang="en-US" smtClean="0"/>
              <a:pPr/>
              <a:t>12</a:t>
            </a:fld>
            <a:r>
              <a:rPr lang="en-US" dirty="0"/>
              <a:t> </a:t>
            </a:r>
            <a:r>
              <a:rPr lang="en-US" dirty="0" smtClean="0"/>
              <a:t>of 25</a:t>
            </a:r>
            <a:endParaRPr lang="en-US" dirty="0"/>
          </a:p>
        </p:txBody>
      </p:sp>
      <p:pic>
        <p:nvPicPr>
          <p:cNvPr id="5" name="Picture 4">
            <a:extLst>
              <a:ext uri="{FF2B5EF4-FFF2-40B4-BE49-F238E27FC236}">
                <a16:creationId xmlns:a16="http://schemas.microsoft.com/office/drawing/2014/main" id="{84F4AEC6-0141-F149-B6C3-FF8784B60B94}"/>
              </a:ext>
            </a:extLst>
          </p:cNvPr>
          <p:cNvPicPr>
            <a:picLocks noChangeAspect="1"/>
          </p:cNvPicPr>
          <p:nvPr/>
        </p:nvPicPr>
        <p:blipFill>
          <a:blip r:embed="rId2"/>
          <a:stretch>
            <a:fillRect/>
          </a:stretch>
        </p:blipFill>
        <p:spPr>
          <a:xfrm>
            <a:off x="5556250" y="2428081"/>
            <a:ext cx="3587750" cy="2870200"/>
          </a:xfrm>
          <a:prstGeom prst="rect">
            <a:avLst/>
          </a:prstGeom>
        </p:spPr>
      </p:pic>
    </p:spTree>
    <p:extLst>
      <p:ext uri="{BB962C8B-B14F-4D97-AF65-F5344CB8AC3E}">
        <p14:creationId xmlns:p14="http://schemas.microsoft.com/office/powerpoint/2010/main" val="4006833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C95E-EB7F-704F-880C-73436B163497}"/>
              </a:ext>
            </a:extLst>
          </p:cNvPr>
          <p:cNvSpPr>
            <a:spLocks noGrp="1"/>
          </p:cNvSpPr>
          <p:nvPr>
            <p:ph type="title"/>
          </p:nvPr>
        </p:nvSpPr>
        <p:spPr/>
        <p:txBody>
          <a:bodyPr/>
          <a:lstStyle/>
          <a:p>
            <a:r>
              <a:rPr lang="en-US" cap="small" dirty="0"/>
              <a:t>The Data Link Layer</a:t>
            </a:r>
            <a:endParaRPr lang="en-US" dirty="0"/>
          </a:p>
        </p:txBody>
      </p:sp>
      <p:pic>
        <p:nvPicPr>
          <p:cNvPr id="5" name="Content Placeholder 4">
            <a:extLst>
              <a:ext uri="{FF2B5EF4-FFF2-40B4-BE49-F238E27FC236}">
                <a16:creationId xmlns:a16="http://schemas.microsoft.com/office/drawing/2014/main" id="{20FF6735-5EA1-9F4C-8D1C-97EA03D90F94}"/>
              </a:ext>
            </a:extLst>
          </p:cNvPr>
          <p:cNvPicPr>
            <a:picLocks noGrp="1" noChangeAspect="1"/>
          </p:cNvPicPr>
          <p:nvPr>
            <p:ph idx="1"/>
          </p:nvPr>
        </p:nvPicPr>
        <p:blipFill>
          <a:blip r:embed="rId2"/>
          <a:stretch>
            <a:fillRect/>
          </a:stretch>
        </p:blipFill>
        <p:spPr>
          <a:xfrm>
            <a:off x="1315790" y="1600200"/>
            <a:ext cx="6512420" cy="4525963"/>
          </a:xfrm>
          <a:prstGeom prst="rect">
            <a:avLst/>
          </a:prstGeom>
        </p:spPr>
      </p:pic>
      <p:sp>
        <p:nvSpPr>
          <p:cNvPr id="4" name="Slide Number Placeholder 3">
            <a:extLst>
              <a:ext uri="{FF2B5EF4-FFF2-40B4-BE49-F238E27FC236}">
                <a16:creationId xmlns:a16="http://schemas.microsoft.com/office/drawing/2014/main" id="{9E40784F-3C2F-CB46-86FF-0C00244E2DF5}"/>
              </a:ext>
            </a:extLst>
          </p:cNvPr>
          <p:cNvSpPr>
            <a:spLocks noGrp="1"/>
          </p:cNvSpPr>
          <p:nvPr>
            <p:ph type="sldNum" sz="quarter" idx="12"/>
          </p:nvPr>
        </p:nvSpPr>
        <p:spPr/>
        <p:txBody>
          <a:bodyPr/>
          <a:lstStyle/>
          <a:p>
            <a:fld id="{B6F15528-21DE-4FAA-801E-634DDDAF4B2B}" type="slidenum">
              <a:rPr lang="en-US" smtClean="0"/>
              <a:pPr/>
              <a:t>13</a:t>
            </a:fld>
            <a:r>
              <a:rPr lang="en-US" dirty="0"/>
              <a:t> </a:t>
            </a:r>
            <a:r>
              <a:rPr lang="en-US" dirty="0" smtClean="0"/>
              <a:t>of 25</a:t>
            </a:r>
            <a:endParaRPr lang="en-US" dirty="0"/>
          </a:p>
        </p:txBody>
      </p:sp>
      <p:pic>
        <p:nvPicPr>
          <p:cNvPr id="6" name="Content Placeholder 4">
            <a:extLst>
              <a:ext uri="{FF2B5EF4-FFF2-40B4-BE49-F238E27FC236}">
                <a16:creationId xmlns:a16="http://schemas.microsoft.com/office/drawing/2014/main" id="{BB1C265F-AC32-C144-98B9-714C652FC212}"/>
              </a:ext>
            </a:extLst>
          </p:cNvPr>
          <p:cNvPicPr>
            <a:picLocks noChangeAspect="1"/>
          </p:cNvPicPr>
          <p:nvPr/>
        </p:nvPicPr>
        <p:blipFill>
          <a:blip r:embed="rId3"/>
          <a:stretch>
            <a:fillRect/>
          </a:stretch>
        </p:blipFill>
        <p:spPr>
          <a:xfrm>
            <a:off x="103945" y="152400"/>
            <a:ext cx="2423689" cy="2082958"/>
          </a:xfrm>
          <a:prstGeom prst="rect">
            <a:avLst/>
          </a:prstGeom>
          <a:ln>
            <a:solidFill>
              <a:schemeClr val="tx1"/>
            </a:solidFill>
          </a:ln>
        </p:spPr>
      </p:pic>
    </p:spTree>
    <p:extLst>
      <p:ext uri="{BB962C8B-B14F-4D97-AF65-F5344CB8AC3E}">
        <p14:creationId xmlns:p14="http://schemas.microsoft.com/office/powerpoint/2010/main" val="16649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A54B-5ED1-574B-A82B-35263970B0F9}"/>
              </a:ext>
            </a:extLst>
          </p:cNvPr>
          <p:cNvSpPr>
            <a:spLocks noGrp="1"/>
          </p:cNvSpPr>
          <p:nvPr>
            <p:ph type="title"/>
          </p:nvPr>
        </p:nvSpPr>
        <p:spPr/>
        <p:txBody>
          <a:bodyPr>
            <a:normAutofit/>
          </a:bodyPr>
          <a:lstStyle/>
          <a:p>
            <a:r>
              <a:rPr lang="en-US" cap="small" dirty="0"/>
              <a:t>The Network Layer</a:t>
            </a:r>
          </a:p>
        </p:txBody>
      </p:sp>
      <p:sp>
        <p:nvSpPr>
          <p:cNvPr id="3" name="Content Placeholder 2">
            <a:extLst>
              <a:ext uri="{FF2B5EF4-FFF2-40B4-BE49-F238E27FC236}">
                <a16:creationId xmlns:a16="http://schemas.microsoft.com/office/drawing/2014/main" id="{D917EEA6-5263-9545-960D-AC02A0377485}"/>
              </a:ext>
            </a:extLst>
          </p:cNvPr>
          <p:cNvSpPr>
            <a:spLocks noGrp="1"/>
          </p:cNvSpPr>
          <p:nvPr>
            <p:ph idx="1"/>
          </p:nvPr>
        </p:nvSpPr>
        <p:spPr/>
        <p:txBody>
          <a:bodyPr>
            <a:normAutofit/>
          </a:bodyPr>
          <a:lstStyle/>
          <a:p>
            <a:r>
              <a:rPr lang="en-US" sz="2000" dirty="0"/>
              <a:t>A key design issue is determining how packets are routed from source to destination.</a:t>
            </a:r>
          </a:p>
          <a:p>
            <a:r>
              <a:rPr lang="en-US" sz="2000" dirty="0"/>
              <a:t>More generally, the quality of service provided (delay, transit time, jitter, etc.) is also a network layer issue</a:t>
            </a:r>
          </a:p>
        </p:txBody>
      </p:sp>
      <p:sp>
        <p:nvSpPr>
          <p:cNvPr id="4" name="Slide Number Placeholder 3">
            <a:extLst>
              <a:ext uri="{FF2B5EF4-FFF2-40B4-BE49-F238E27FC236}">
                <a16:creationId xmlns:a16="http://schemas.microsoft.com/office/drawing/2014/main" id="{E37BD5B2-6C76-1B4F-AFB9-38500F7353C2}"/>
              </a:ext>
            </a:extLst>
          </p:cNvPr>
          <p:cNvSpPr>
            <a:spLocks noGrp="1"/>
          </p:cNvSpPr>
          <p:nvPr>
            <p:ph type="sldNum" sz="quarter" idx="12"/>
          </p:nvPr>
        </p:nvSpPr>
        <p:spPr/>
        <p:txBody>
          <a:bodyPr/>
          <a:lstStyle/>
          <a:p>
            <a:fld id="{B6F15528-21DE-4FAA-801E-634DDDAF4B2B}" type="slidenum">
              <a:rPr lang="en-US" smtClean="0"/>
              <a:pPr/>
              <a:t>14</a:t>
            </a:fld>
            <a:r>
              <a:rPr lang="en-US" dirty="0"/>
              <a:t> </a:t>
            </a:r>
            <a:r>
              <a:rPr lang="en-US" dirty="0" smtClean="0"/>
              <a:t>of 25</a:t>
            </a:r>
            <a:endParaRPr lang="en-US" dirty="0"/>
          </a:p>
        </p:txBody>
      </p:sp>
      <p:pic>
        <p:nvPicPr>
          <p:cNvPr id="5" name="Picture 4">
            <a:extLst>
              <a:ext uri="{FF2B5EF4-FFF2-40B4-BE49-F238E27FC236}">
                <a16:creationId xmlns:a16="http://schemas.microsoft.com/office/drawing/2014/main" id="{B07B79D2-7235-6745-BBA4-1B1F5A14ED9E}"/>
              </a:ext>
            </a:extLst>
          </p:cNvPr>
          <p:cNvPicPr>
            <a:picLocks noChangeAspect="1"/>
          </p:cNvPicPr>
          <p:nvPr/>
        </p:nvPicPr>
        <p:blipFill>
          <a:blip r:embed="rId2"/>
          <a:stretch>
            <a:fillRect/>
          </a:stretch>
        </p:blipFill>
        <p:spPr>
          <a:xfrm>
            <a:off x="1905000" y="3276600"/>
            <a:ext cx="4800600" cy="2759289"/>
          </a:xfrm>
          <a:prstGeom prst="rect">
            <a:avLst/>
          </a:prstGeom>
        </p:spPr>
      </p:pic>
    </p:spTree>
    <p:extLst>
      <p:ext uri="{BB962C8B-B14F-4D97-AF65-F5344CB8AC3E}">
        <p14:creationId xmlns:p14="http://schemas.microsoft.com/office/powerpoint/2010/main" val="270955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D835-EB40-6845-9FD6-B21DC427510D}"/>
              </a:ext>
            </a:extLst>
          </p:cNvPr>
          <p:cNvSpPr>
            <a:spLocks noGrp="1"/>
          </p:cNvSpPr>
          <p:nvPr>
            <p:ph type="title"/>
          </p:nvPr>
        </p:nvSpPr>
        <p:spPr/>
        <p:txBody>
          <a:bodyPr>
            <a:normAutofit/>
          </a:bodyPr>
          <a:lstStyle/>
          <a:p>
            <a:r>
              <a:rPr lang="en-US" cap="small" dirty="0"/>
              <a:t>The Transport Layer</a:t>
            </a:r>
          </a:p>
        </p:txBody>
      </p:sp>
      <p:sp>
        <p:nvSpPr>
          <p:cNvPr id="3" name="Content Placeholder 2">
            <a:extLst>
              <a:ext uri="{FF2B5EF4-FFF2-40B4-BE49-F238E27FC236}">
                <a16:creationId xmlns:a16="http://schemas.microsoft.com/office/drawing/2014/main" id="{F43DB28E-57E4-3B49-B6A2-6A2805721456}"/>
              </a:ext>
            </a:extLst>
          </p:cNvPr>
          <p:cNvSpPr>
            <a:spLocks noGrp="1"/>
          </p:cNvSpPr>
          <p:nvPr>
            <p:ph idx="1"/>
          </p:nvPr>
        </p:nvSpPr>
        <p:spPr/>
        <p:txBody>
          <a:bodyPr>
            <a:normAutofit/>
          </a:bodyPr>
          <a:lstStyle/>
          <a:p>
            <a:r>
              <a:rPr lang="en-US" sz="2400" dirty="0"/>
              <a:t>The basic function of the transport layer is to:</a:t>
            </a:r>
          </a:p>
          <a:p>
            <a:pPr lvl="1"/>
            <a:r>
              <a:rPr lang="en-US" sz="2400" dirty="0"/>
              <a:t> accept data from above it, </a:t>
            </a:r>
          </a:p>
          <a:p>
            <a:pPr lvl="1"/>
            <a:r>
              <a:rPr lang="en-US" sz="2400" dirty="0"/>
              <a:t>split it up into smaller units if need be, </a:t>
            </a:r>
          </a:p>
          <a:p>
            <a:pPr lvl="1"/>
            <a:r>
              <a:rPr lang="en-US" sz="2400" dirty="0"/>
              <a:t>pass these to the network layer, and </a:t>
            </a:r>
          </a:p>
          <a:p>
            <a:pPr lvl="1"/>
            <a:r>
              <a:rPr lang="en-US" sz="2400" dirty="0"/>
              <a:t>ensure that the pieces all arrive correctly at the other end.</a:t>
            </a:r>
          </a:p>
        </p:txBody>
      </p:sp>
      <p:sp>
        <p:nvSpPr>
          <p:cNvPr id="4" name="Slide Number Placeholder 3">
            <a:extLst>
              <a:ext uri="{FF2B5EF4-FFF2-40B4-BE49-F238E27FC236}">
                <a16:creationId xmlns:a16="http://schemas.microsoft.com/office/drawing/2014/main" id="{9CDD6479-5693-A643-8773-2DCD66E2039F}"/>
              </a:ext>
            </a:extLst>
          </p:cNvPr>
          <p:cNvSpPr>
            <a:spLocks noGrp="1"/>
          </p:cNvSpPr>
          <p:nvPr>
            <p:ph type="sldNum" sz="quarter" idx="12"/>
          </p:nvPr>
        </p:nvSpPr>
        <p:spPr/>
        <p:txBody>
          <a:bodyPr/>
          <a:lstStyle/>
          <a:p>
            <a:fld id="{B6F15528-21DE-4FAA-801E-634DDDAF4B2B}" type="slidenum">
              <a:rPr lang="en-US" smtClean="0"/>
              <a:pPr/>
              <a:t>15</a:t>
            </a:fld>
            <a:r>
              <a:rPr lang="en-US" dirty="0"/>
              <a:t> </a:t>
            </a:r>
            <a:r>
              <a:rPr lang="en-US" dirty="0" smtClean="0"/>
              <a:t>of 25</a:t>
            </a:r>
            <a:endParaRPr lang="en-US" dirty="0"/>
          </a:p>
        </p:txBody>
      </p:sp>
      <p:pic>
        <p:nvPicPr>
          <p:cNvPr id="5" name="Picture 4">
            <a:extLst>
              <a:ext uri="{FF2B5EF4-FFF2-40B4-BE49-F238E27FC236}">
                <a16:creationId xmlns:a16="http://schemas.microsoft.com/office/drawing/2014/main" id="{03F910AA-2E81-3B4C-A958-5BCD4B497AEE}"/>
              </a:ext>
            </a:extLst>
          </p:cNvPr>
          <p:cNvPicPr>
            <a:picLocks noChangeAspect="1"/>
          </p:cNvPicPr>
          <p:nvPr/>
        </p:nvPicPr>
        <p:blipFill rotWithShape="1">
          <a:blip r:embed="rId2"/>
          <a:srcRect t="12793" b="40332"/>
          <a:stretch/>
        </p:blipFill>
        <p:spPr>
          <a:xfrm>
            <a:off x="1320800" y="4070350"/>
            <a:ext cx="6502400" cy="2286000"/>
          </a:xfrm>
          <a:prstGeom prst="rect">
            <a:avLst/>
          </a:prstGeom>
        </p:spPr>
      </p:pic>
    </p:spTree>
    <p:extLst>
      <p:ext uri="{BB962C8B-B14F-4D97-AF65-F5344CB8AC3E}">
        <p14:creationId xmlns:p14="http://schemas.microsoft.com/office/powerpoint/2010/main" val="281356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BBEE-81B6-B047-8DF7-948B63E23386}"/>
              </a:ext>
            </a:extLst>
          </p:cNvPr>
          <p:cNvSpPr>
            <a:spLocks noGrp="1"/>
          </p:cNvSpPr>
          <p:nvPr>
            <p:ph type="title"/>
          </p:nvPr>
        </p:nvSpPr>
        <p:spPr/>
        <p:txBody>
          <a:bodyPr>
            <a:normAutofit/>
          </a:bodyPr>
          <a:lstStyle/>
          <a:p>
            <a:r>
              <a:rPr lang="en-US" cap="small" dirty="0"/>
              <a:t>The Session Layer</a:t>
            </a:r>
          </a:p>
        </p:txBody>
      </p:sp>
      <p:sp>
        <p:nvSpPr>
          <p:cNvPr id="3" name="Content Placeholder 2">
            <a:extLst>
              <a:ext uri="{FF2B5EF4-FFF2-40B4-BE49-F238E27FC236}">
                <a16:creationId xmlns:a16="http://schemas.microsoft.com/office/drawing/2014/main" id="{50071807-5C85-E247-B2F0-70C2E47BEB3B}"/>
              </a:ext>
            </a:extLst>
          </p:cNvPr>
          <p:cNvSpPr>
            <a:spLocks noGrp="1"/>
          </p:cNvSpPr>
          <p:nvPr>
            <p:ph idx="1"/>
          </p:nvPr>
        </p:nvSpPr>
        <p:spPr/>
        <p:txBody>
          <a:bodyPr>
            <a:normAutofit/>
          </a:bodyPr>
          <a:lstStyle/>
          <a:p>
            <a:r>
              <a:rPr lang="en-US" sz="2000" dirty="0"/>
              <a:t>The session layer allows users on different machines to establish sessions between them. </a:t>
            </a:r>
          </a:p>
          <a:p>
            <a:r>
              <a:rPr lang="en-US" sz="2000" dirty="0"/>
              <a:t>Sessions offer various services: </a:t>
            </a:r>
          </a:p>
          <a:p>
            <a:pPr lvl="1"/>
            <a:r>
              <a:rPr lang="en-US" sz="2000" dirty="0"/>
              <a:t>including dialog control (keeping track of whose turn it is to transmit), </a:t>
            </a:r>
          </a:p>
          <a:p>
            <a:pPr lvl="1"/>
            <a:r>
              <a:rPr lang="en-US" sz="2000" dirty="0"/>
              <a:t>token management (preventing two parties from attempting the same critical operation simultaneously), and </a:t>
            </a:r>
          </a:p>
          <a:p>
            <a:pPr lvl="1"/>
            <a:r>
              <a:rPr lang="en-US" sz="2000" dirty="0"/>
              <a:t>synchronization</a:t>
            </a:r>
          </a:p>
        </p:txBody>
      </p:sp>
      <p:sp>
        <p:nvSpPr>
          <p:cNvPr id="4" name="Slide Number Placeholder 3">
            <a:extLst>
              <a:ext uri="{FF2B5EF4-FFF2-40B4-BE49-F238E27FC236}">
                <a16:creationId xmlns:a16="http://schemas.microsoft.com/office/drawing/2014/main" id="{B17ECC58-8335-A246-B807-6F1A4DEEA779}"/>
              </a:ext>
            </a:extLst>
          </p:cNvPr>
          <p:cNvSpPr>
            <a:spLocks noGrp="1"/>
          </p:cNvSpPr>
          <p:nvPr>
            <p:ph type="sldNum" sz="quarter" idx="12"/>
          </p:nvPr>
        </p:nvSpPr>
        <p:spPr/>
        <p:txBody>
          <a:bodyPr/>
          <a:lstStyle/>
          <a:p>
            <a:fld id="{B6F15528-21DE-4FAA-801E-634DDDAF4B2B}" type="slidenum">
              <a:rPr lang="en-US" smtClean="0"/>
              <a:pPr/>
              <a:t>16</a:t>
            </a:fld>
            <a:r>
              <a:rPr lang="en-US" dirty="0"/>
              <a:t> </a:t>
            </a:r>
            <a:r>
              <a:rPr lang="en-US" dirty="0" smtClean="0"/>
              <a:t>of 25</a:t>
            </a:r>
            <a:endParaRPr lang="en-US" dirty="0"/>
          </a:p>
        </p:txBody>
      </p:sp>
    </p:spTree>
    <p:extLst>
      <p:ext uri="{BB962C8B-B14F-4D97-AF65-F5344CB8AC3E}">
        <p14:creationId xmlns:p14="http://schemas.microsoft.com/office/powerpoint/2010/main" val="1406734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219B-E79B-594C-954B-FACD6220A626}"/>
              </a:ext>
            </a:extLst>
          </p:cNvPr>
          <p:cNvSpPr>
            <a:spLocks noGrp="1"/>
          </p:cNvSpPr>
          <p:nvPr>
            <p:ph type="title"/>
          </p:nvPr>
        </p:nvSpPr>
        <p:spPr/>
        <p:txBody>
          <a:bodyPr>
            <a:normAutofit/>
          </a:bodyPr>
          <a:lstStyle/>
          <a:p>
            <a:r>
              <a:rPr lang="en-US" cap="small" dirty="0"/>
              <a:t>The Presentation Layer</a:t>
            </a:r>
          </a:p>
        </p:txBody>
      </p:sp>
      <p:sp>
        <p:nvSpPr>
          <p:cNvPr id="3" name="Content Placeholder 2">
            <a:extLst>
              <a:ext uri="{FF2B5EF4-FFF2-40B4-BE49-F238E27FC236}">
                <a16:creationId xmlns:a16="http://schemas.microsoft.com/office/drawing/2014/main" id="{D0E63170-1E86-D64A-B998-420F9EC8C5AC}"/>
              </a:ext>
            </a:extLst>
          </p:cNvPr>
          <p:cNvSpPr>
            <a:spLocks noGrp="1"/>
          </p:cNvSpPr>
          <p:nvPr>
            <p:ph idx="1"/>
          </p:nvPr>
        </p:nvSpPr>
        <p:spPr/>
        <p:txBody>
          <a:bodyPr>
            <a:normAutofit/>
          </a:bodyPr>
          <a:lstStyle/>
          <a:p>
            <a:r>
              <a:rPr lang="en-US" sz="2000" dirty="0"/>
              <a:t>Unlike the lower layers, which are mostly concerned with moving bits around, the presentation layer is concerned with the </a:t>
            </a:r>
            <a:r>
              <a:rPr lang="en-US" sz="2000" b="1" dirty="0"/>
              <a:t>syntax and semantics of the information transmitted.</a:t>
            </a:r>
            <a:r>
              <a:rPr lang="en-US" sz="2000" dirty="0"/>
              <a:t> </a:t>
            </a:r>
          </a:p>
          <a:p>
            <a:r>
              <a:rPr lang="en-US" sz="2000" dirty="0"/>
              <a:t>In order to make it possible for computers with different internal data representations to communicate, the data structures to be exchanged can be defined in an abstract way, along with a standard encoding to be used ‘‘on the wire.’’ </a:t>
            </a:r>
          </a:p>
          <a:p>
            <a:r>
              <a:rPr lang="en-US" sz="2000" dirty="0"/>
              <a:t>The presentation layer manages these abstract data structures and allows higher-level data structures (e.g., banking records) to be defined and exchanged</a:t>
            </a:r>
          </a:p>
        </p:txBody>
      </p:sp>
      <p:sp>
        <p:nvSpPr>
          <p:cNvPr id="4" name="Slide Number Placeholder 3">
            <a:extLst>
              <a:ext uri="{FF2B5EF4-FFF2-40B4-BE49-F238E27FC236}">
                <a16:creationId xmlns:a16="http://schemas.microsoft.com/office/drawing/2014/main" id="{705CCD68-4F13-1F48-8D42-7C4F9DBB995F}"/>
              </a:ext>
            </a:extLst>
          </p:cNvPr>
          <p:cNvSpPr>
            <a:spLocks noGrp="1"/>
          </p:cNvSpPr>
          <p:nvPr>
            <p:ph type="sldNum" sz="quarter" idx="12"/>
          </p:nvPr>
        </p:nvSpPr>
        <p:spPr/>
        <p:txBody>
          <a:bodyPr/>
          <a:lstStyle/>
          <a:p>
            <a:fld id="{B6F15528-21DE-4FAA-801E-634DDDAF4B2B}" type="slidenum">
              <a:rPr lang="en-US" smtClean="0"/>
              <a:pPr/>
              <a:t>17</a:t>
            </a:fld>
            <a:r>
              <a:rPr lang="en-US" dirty="0"/>
              <a:t> </a:t>
            </a:r>
            <a:r>
              <a:rPr lang="en-US" dirty="0" smtClean="0"/>
              <a:t>of 25</a:t>
            </a:r>
            <a:endParaRPr lang="en-US" dirty="0"/>
          </a:p>
        </p:txBody>
      </p:sp>
    </p:spTree>
    <p:extLst>
      <p:ext uri="{BB962C8B-B14F-4D97-AF65-F5344CB8AC3E}">
        <p14:creationId xmlns:p14="http://schemas.microsoft.com/office/powerpoint/2010/main" val="2254747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8F65-1990-4249-ABCE-FC9FE72BD07D}"/>
              </a:ext>
            </a:extLst>
          </p:cNvPr>
          <p:cNvSpPr>
            <a:spLocks noGrp="1"/>
          </p:cNvSpPr>
          <p:nvPr>
            <p:ph type="title"/>
          </p:nvPr>
        </p:nvSpPr>
        <p:spPr/>
        <p:txBody>
          <a:bodyPr>
            <a:normAutofit/>
          </a:bodyPr>
          <a:lstStyle/>
          <a:p>
            <a:r>
              <a:rPr lang="en-US" cap="small" dirty="0"/>
              <a:t>The Application Layer</a:t>
            </a:r>
          </a:p>
        </p:txBody>
      </p:sp>
      <p:sp>
        <p:nvSpPr>
          <p:cNvPr id="3" name="Content Placeholder 2">
            <a:extLst>
              <a:ext uri="{FF2B5EF4-FFF2-40B4-BE49-F238E27FC236}">
                <a16:creationId xmlns:a16="http://schemas.microsoft.com/office/drawing/2014/main" id="{D66FFAE4-F7E4-C74E-A065-4CCA65CD0E67}"/>
              </a:ext>
            </a:extLst>
          </p:cNvPr>
          <p:cNvSpPr>
            <a:spLocks noGrp="1"/>
          </p:cNvSpPr>
          <p:nvPr>
            <p:ph idx="1"/>
          </p:nvPr>
        </p:nvSpPr>
        <p:spPr/>
        <p:txBody>
          <a:bodyPr>
            <a:normAutofit/>
          </a:bodyPr>
          <a:lstStyle/>
          <a:p>
            <a:r>
              <a:rPr lang="en-US" sz="2000" dirty="0"/>
              <a:t>The application layer contains a variety of protocols that are commonly needed by users. </a:t>
            </a:r>
          </a:p>
          <a:p>
            <a:r>
              <a:rPr lang="en-US" sz="2000" dirty="0"/>
              <a:t>One widely used application protocol is HTTP (</a:t>
            </a:r>
            <a:r>
              <a:rPr lang="en-US" sz="2000" dirty="0" err="1"/>
              <a:t>HyperText</a:t>
            </a:r>
            <a:r>
              <a:rPr lang="en-US" sz="2000" dirty="0"/>
              <a:t> Transfer Protocol), which is the basis for the World Wide Web. </a:t>
            </a:r>
          </a:p>
          <a:p>
            <a:r>
              <a:rPr lang="en-US" sz="2000" dirty="0"/>
              <a:t>When a browser wants a Web page, it sends the name of the page it wants to the server hosting the page using HTTP. </a:t>
            </a:r>
          </a:p>
          <a:p>
            <a:r>
              <a:rPr lang="en-US" sz="2000" dirty="0"/>
              <a:t>The server then sends the page back. Other application protocols are used for file transfer, electronic mail, and network new</a:t>
            </a:r>
          </a:p>
        </p:txBody>
      </p:sp>
      <p:sp>
        <p:nvSpPr>
          <p:cNvPr id="4" name="Slide Number Placeholder 3">
            <a:extLst>
              <a:ext uri="{FF2B5EF4-FFF2-40B4-BE49-F238E27FC236}">
                <a16:creationId xmlns:a16="http://schemas.microsoft.com/office/drawing/2014/main" id="{65BE1D42-632F-A748-9E57-A013A1023653}"/>
              </a:ext>
            </a:extLst>
          </p:cNvPr>
          <p:cNvSpPr>
            <a:spLocks noGrp="1"/>
          </p:cNvSpPr>
          <p:nvPr>
            <p:ph type="sldNum" sz="quarter" idx="12"/>
          </p:nvPr>
        </p:nvSpPr>
        <p:spPr/>
        <p:txBody>
          <a:bodyPr/>
          <a:lstStyle/>
          <a:p>
            <a:fld id="{B6F15528-21DE-4FAA-801E-634DDDAF4B2B}" type="slidenum">
              <a:rPr lang="en-US" smtClean="0"/>
              <a:pPr/>
              <a:t>18</a:t>
            </a:fld>
            <a:r>
              <a:rPr lang="en-US" dirty="0"/>
              <a:t> </a:t>
            </a:r>
            <a:r>
              <a:rPr lang="en-US" dirty="0" smtClean="0"/>
              <a:t>of 25</a:t>
            </a:r>
            <a:endParaRPr lang="en-US" dirty="0"/>
          </a:p>
        </p:txBody>
      </p:sp>
    </p:spTree>
    <p:extLst>
      <p:ext uri="{BB962C8B-B14F-4D97-AF65-F5344CB8AC3E}">
        <p14:creationId xmlns:p14="http://schemas.microsoft.com/office/powerpoint/2010/main" val="1474362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E375-EA40-CD4C-A66A-999F237D00AB}"/>
              </a:ext>
            </a:extLst>
          </p:cNvPr>
          <p:cNvSpPr>
            <a:spLocks noGrp="1"/>
          </p:cNvSpPr>
          <p:nvPr>
            <p:ph type="title"/>
          </p:nvPr>
        </p:nvSpPr>
        <p:spPr/>
        <p:txBody>
          <a:bodyPr/>
          <a:lstStyle/>
          <a:p>
            <a:r>
              <a:rPr lang="en-US" dirty="0"/>
              <a:t>OSI Reference Model</a:t>
            </a:r>
          </a:p>
        </p:txBody>
      </p:sp>
      <p:pic>
        <p:nvPicPr>
          <p:cNvPr id="5" name="Content Placeholder 4">
            <a:extLst>
              <a:ext uri="{FF2B5EF4-FFF2-40B4-BE49-F238E27FC236}">
                <a16:creationId xmlns:a16="http://schemas.microsoft.com/office/drawing/2014/main" id="{62F3B585-252C-744A-83D3-0C0445B091F7}"/>
              </a:ext>
            </a:extLst>
          </p:cNvPr>
          <p:cNvPicPr>
            <a:picLocks noGrp="1" noChangeAspect="1"/>
          </p:cNvPicPr>
          <p:nvPr>
            <p:ph idx="1"/>
          </p:nvPr>
        </p:nvPicPr>
        <p:blipFill>
          <a:blip r:embed="rId2"/>
          <a:stretch>
            <a:fillRect/>
          </a:stretch>
        </p:blipFill>
        <p:spPr>
          <a:xfrm>
            <a:off x="1371600" y="1828800"/>
            <a:ext cx="6342263" cy="4211263"/>
          </a:xfrm>
          <a:prstGeom prst="rect">
            <a:avLst/>
          </a:prstGeom>
        </p:spPr>
      </p:pic>
      <p:sp>
        <p:nvSpPr>
          <p:cNvPr id="4" name="Slide Number Placeholder 3">
            <a:extLst>
              <a:ext uri="{FF2B5EF4-FFF2-40B4-BE49-F238E27FC236}">
                <a16:creationId xmlns:a16="http://schemas.microsoft.com/office/drawing/2014/main" id="{826337C7-6343-EE4D-8DDC-106A580CD8CF}"/>
              </a:ext>
            </a:extLst>
          </p:cNvPr>
          <p:cNvSpPr>
            <a:spLocks noGrp="1"/>
          </p:cNvSpPr>
          <p:nvPr>
            <p:ph type="sldNum" sz="quarter" idx="12"/>
          </p:nvPr>
        </p:nvSpPr>
        <p:spPr/>
        <p:txBody>
          <a:bodyPr/>
          <a:lstStyle/>
          <a:p>
            <a:fld id="{B6F15528-21DE-4FAA-801E-634DDDAF4B2B}" type="slidenum">
              <a:rPr lang="en-US" smtClean="0"/>
              <a:pPr/>
              <a:t>19</a:t>
            </a:fld>
            <a:r>
              <a:rPr lang="en-US" dirty="0"/>
              <a:t> </a:t>
            </a:r>
            <a:r>
              <a:rPr lang="en-US" dirty="0" smtClean="0"/>
              <a:t>of 25</a:t>
            </a:r>
            <a:endParaRPr lang="en-US" dirty="0"/>
          </a:p>
        </p:txBody>
      </p:sp>
    </p:spTree>
    <p:extLst>
      <p:ext uri="{BB962C8B-B14F-4D97-AF65-F5344CB8AC3E}">
        <p14:creationId xmlns:p14="http://schemas.microsoft.com/office/powerpoint/2010/main" val="533611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53CA-DD2B-1449-AF72-90146182FEEB}"/>
              </a:ext>
            </a:extLst>
          </p:cNvPr>
          <p:cNvSpPr>
            <a:spLocks noGrp="1"/>
          </p:cNvSpPr>
          <p:nvPr>
            <p:ph type="title"/>
          </p:nvPr>
        </p:nvSpPr>
        <p:spPr/>
        <p:txBody>
          <a:bodyPr>
            <a:normAutofit/>
          </a:bodyPr>
          <a:lstStyle/>
          <a:p>
            <a:r>
              <a:rPr lang="en-US" dirty="0"/>
              <a:t>Internetworks</a:t>
            </a:r>
            <a:endParaRPr lang="en-US" b="1" dirty="0"/>
          </a:p>
        </p:txBody>
      </p:sp>
      <p:pic>
        <p:nvPicPr>
          <p:cNvPr id="5" name="Content Placeholder 4">
            <a:extLst>
              <a:ext uri="{FF2B5EF4-FFF2-40B4-BE49-F238E27FC236}">
                <a16:creationId xmlns:a16="http://schemas.microsoft.com/office/drawing/2014/main" id="{078C6C80-E875-3343-8540-118BB6E728AE}"/>
              </a:ext>
            </a:extLst>
          </p:cNvPr>
          <p:cNvPicPr>
            <a:picLocks noGrp="1" noChangeAspect="1"/>
          </p:cNvPicPr>
          <p:nvPr>
            <p:ph idx="1"/>
          </p:nvPr>
        </p:nvPicPr>
        <p:blipFill>
          <a:blip r:embed="rId2"/>
          <a:stretch>
            <a:fillRect/>
          </a:stretch>
        </p:blipFill>
        <p:spPr>
          <a:xfrm>
            <a:off x="457200" y="1936945"/>
            <a:ext cx="8229600" cy="3852472"/>
          </a:xfrm>
          <a:prstGeom prst="rect">
            <a:avLst/>
          </a:prstGeom>
        </p:spPr>
      </p:pic>
      <p:sp>
        <p:nvSpPr>
          <p:cNvPr id="4" name="Slide Number Placeholder 3">
            <a:extLst>
              <a:ext uri="{FF2B5EF4-FFF2-40B4-BE49-F238E27FC236}">
                <a16:creationId xmlns:a16="http://schemas.microsoft.com/office/drawing/2014/main" id="{D2D7171D-8A03-8F4C-92DF-0F351FCBF476}"/>
              </a:ext>
            </a:extLst>
          </p:cNvPr>
          <p:cNvSpPr>
            <a:spLocks noGrp="1"/>
          </p:cNvSpPr>
          <p:nvPr>
            <p:ph type="sldNum" sz="quarter" idx="12"/>
          </p:nvPr>
        </p:nvSpPr>
        <p:spPr/>
        <p:txBody>
          <a:bodyPr/>
          <a:lstStyle/>
          <a:p>
            <a:fld id="{B6F15528-21DE-4FAA-801E-634DDDAF4B2B}" type="slidenum">
              <a:rPr lang="en-US" smtClean="0"/>
              <a:pPr/>
              <a:t>2</a:t>
            </a:fld>
            <a:r>
              <a:rPr lang="en-US" dirty="0"/>
              <a:t> </a:t>
            </a:r>
            <a:r>
              <a:rPr lang="en-US" dirty="0" smtClean="0"/>
              <a:t>of 25</a:t>
            </a:r>
            <a:endParaRPr lang="en-US" dirty="0"/>
          </a:p>
        </p:txBody>
      </p:sp>
      <p:sp>
        <p:nvSpPr>
          <p:cNvPr id="3" name="TextBox 2">
            <a:extLst>
              <a:ext uri="{FF2B5EF4-FFF2-40B4-BE49-F238E27FC236}">
                <a16:creationId xmlns:a16="http://schemas.microsoft.com/office/drawing/2014/main" id="{9A48425C-1278-8A4C-842D-9897567A48D2}"/>
              </a:ext>
            </a:extLst>
          </p:cNvPr>
          <p:cNvSpPr txBox="1"/>
          <p:nvPr/>
        </p:nvSpPr>
        <p:spPr>
          <a:xfrm>
            <a:off x="2911366" y="6232634"/>
            <a:ext cx="3909147" cy="369332"/>
          </a:xfrm>
          <a:prstGeom prst="rect">
            <a:avLst/>
          </a:prstGeom>
          <a:noFill/>
        </p:spPr>
        <p:txBody>
          <a:bodyPr wrap="none" rtlCol="0">
            <a:spAutoFit/>
          </a:bodyPr>
          <a:lstStyle/>
          <a:p>
            <a:r>
              <a:rPr lang="en-US" dirty="0">
                <a:hlinkClick r:id="rId3"/>
              </a:rPr>
              <a:t>https://www.submarinecablemap.com/</a:t>
            </a:r>
            <a:endParaRPr lang="en-US" dirty="0"/>
          </a:p>
        </p:txBody>
      </p:sp>
    </p:spTree>
    <p:extLst>
      <p:ext uri="{BB962C8B-B14F-4D97-AF65-F5344CB8AC3E}">
        <p14:creationId xmlns:p14="http://schemas.microsoft.com/office/powerpoint/2010/main" val="3472963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219E-3495-BF44-8E35-50502D97CC8E}"/>
              </a:ext>
            </a:extLst>
          </p:cNvPr>
          <p:cNvSpPr>
            <a:spLocks noGrp="1"/>
          </p:cNvSpPr>
          <p:nvPr>
            <p:ph type="title"/>
          </p:nvPr>
        </p:nvSpPr>
        <p:spPr/>
        <p:txBody>
          <a:bodyPr/>
          <a:lstStyle/>
          <a:p>
            <a:r>
              <a:rPr lang="en-US" dirty="0"/>
              <a:t>TCP/IP Reference Model</a:t>
            </a:r>
          </a:p>
        </p:txBody>
      </p:sp>
      <p:pic>
        <p:nvPicPr>
          <p:cNvPr id="5" name="Content Placeholder 4">
            <a:extLst>
              <a:ext uri="{FF2B5EF4-FFF2-40B4-BE49-F238E27FC236}">
                <a16:creationId xmlns:a16="http://schemas.microsoft.com/office/drawing/2014/main" id="{0C951774-A9EC-D34F-A442-718706367F0A}"/>
              </a:ext>
            </a:extLst>
          </p:cNvPr>
          <p:cNvPicPr>
            <a:picLocks noGrp="1" noChangeAspect="1"/>
          </p:cNvPicPr>
          <p:nvPr>
            <p:ph idx="1"/>
          </p:nvPr>
        </p:nvPicPr>
        <p:blipFill>
          <a:blip r:embed="rId2"/>
          <a:stretch>
            <a:fillRect/>
          </a:stretch>
        </p:blipFill>
        <p:spPr>
          <a:xfrm>
            <a:off x="394208" y="1417638"/>
            <a:ext cx="6680200" cy="4292600"/>
          </a:xfrm>
          <a:prstGeom prst="rect">
            <a:avLst/>
          </a:prstGeom>
        </p:spPr>
      </p:pic>
      <p:sp>
        <p:nvSpPr>
          <p:cNvPr id="4" name="Slide Number Placeholder 3">
            <a:extLst>
              <a:ext uri="{FF2B5EF4-FFF2-40B4-BE49-F238E27FC236}">
                <a16:creationId xmlns:a16="http://schemas.microsoft.com/office/drawing/2014/main" id="{A51A2381-447A-204D-B582-BD0C9AFF867D}"/>
              </a:ext>
            </a:extLst>
          </p:cNvPr>
          <p:cNvSpPr>
            <a:spLocks noGrp="1"/>
          </p:cNvSpPr>
          <p:nvPr>
            <p:ph type="sldNum" sz="quarter" idx="12"/>
          </p:nvPr>
        </p:nvSpPr>
        <p:spPr/>
        <p:txBody>
          <a:bodyPr/>
          <a:lstStyle/>
          <a:p>
            <a:fld id="{B6F15528-21DE-4FAA-801E-634DDDAF4B2B}" type="slidenum">
              <a:rPr lang="en-US" smtClean="0"/>
              <a:pPr/>
              <a:t>20</a:t>
            </a:fld>
            <a:r>
              <a:rPr lang="en-US" dirty="0"/>
              <a:t> </a:t>
            </a:r>
            <a:r>
              <a:rPr lang="en-US" dirty="0" smtClean="0"/>
              <a:t>of 25</a:t>
            </a:r>
            <a:endParaRPr lang="en-US" dirty="0"/>
          </a:p>
        </p:txBody>
      </p:sp>
      <p:pic>
        <p:nvPicPr>
          <p:cNvPr id="3" name="Picture 2">
            <a:extLst>
              <a:ext uri="{FF2B5EF4-FFF2-40B4-BE49-F238E27FC236}">
                <a16:creationId xmlns:a16="http://schemas.microsoft.com/office/drawing/2014/main" id="{ADD07C9C-FC44-374A-97A5-B7D3F2D8129F}"/>
              </a:ext>
            </a:extLst>
          </p:cNvPr>
          <p:cNvPicPr>
            <a:picLocks noChangeAspect="1"/>
          </p:cNvPicPr>
          <p:nvPr/>
        </p:nvPicPr>
        <p:blipFill>
          <a:blip r:embed="rId3"/>
          <a:stretch>
            <a:fillRect/>
          </a:stretch>
        </p:blipFill>
        <p:spPr>
          <a:xfrm>
            <a:off x="6731000" y="2362200"/>
            <a:ext cx="2413000" cy="2057400"/>
          </a:xfrm>
          <a:prstGeom prst="rect">
            <a:avLst/>
          </a:prstGeom>
        </p:spPr>
      </p:pic>
    </p:spTree>
    <p:extLst>
      <p:ext uri="{BB962C8B-B14F-4D97-AF65-F5344CB8AC3E}">
        <p14:creationId xmlns:p14="http://schemas.microsoft.com/office/powerpoint/2010/main" val="2229904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D750-197C-A64E-B311-B143E62761D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D3D775A-70B5-6B40-9814-BF2AB1F2E7A9}"/>
              </a:ext>
            </a:extLst>
          </p:cNvPr>
          <p:cNvSpPr>
            <a:spLocks noGrp="1"/>
          </p:cNvSpPr>
          <p:nvPr>
            <p:ph type="sldNum" sz="quarter" idx="12"/>
          </p:nvPr>
        </p:nvSpPr>
        <p:spPr/>
        <p:txBody>
          <a:bodyPr/>
          <a:lstStyle/>
          <a:p>
            <a:fld id="{B6F15528-21DE-4FAA-801E-634DDDAF4B2B}" type="slidenum">
              <a:rPr lang="en-US" smtClean="0"/>
              <a:pPr/>
              <a:t>21</a:t>
            </a:fld>
            <a:r>
              <a:rPr lang="en-US" dirty="0"/>
              <a:t> </a:t>
            </a:r>
            <a:r>
              <a:rPr lang="en-US" dirty="0" smtClean="0"/>
              <a:t>of 25</a:t>
            </a:r>
            <a:endParaRPr lang="en-US" dirty="0"/>
          </a:p>
        </p:txBody>
      </p:sp>
      <p:pic>
        <p:nvPicPr>
          <p:cNvPr id="5" name="Picture 5" descr="1-22">
            <a:extLst>
              <a:ext uri="{FF2B5EF4-FFF2-40B4-BE49-F238E27FC236}">
                <a16:creationId xmlns:a16="http://schemas.microsoft.com/office/drawing/2014/main" id="{1E0C24C8-EEAB-C94B-8AAB-DB8667FB7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2" y="1918525"/>
            <a:ext cx="7940675" cy="3279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608FDE4-FD81-C946-8C30-A5E83A727C78}"/>
              </a:ext>
            </a:extLst>
          </p:cNvPr>
          <p:cNvSpPr/>
          <p:nvPr/>
        </p:nvSpPr>
        <p:spPr>
          <a:xfrm>
            <a:off x="1752600" y="5501371"/>
            <a:ext cx="6477000" cy="369332"/>
          </a:xfrm>
          <a:prstGeom prst="rect">
            <a:avLst/>
          </a:prstGeom>
        </p:spPr>
        <p:txBody>
          <a:bodyPr wrap="square">
            <a:spAutoFit/>
          </a:bodyPr>
          <a:lstStyle/>
          <a:p>
            <a:pPr algn="ctr">
              <a:spcBef>
                <a:spcPct val="50000"/>
              </a:spcBef>
            </a:pPr>
            <a:r>
              <a:rPr lang="en-US" altLang="en-US" dirty="0">
                <a:latin typeface="Century Schoolbook" panose="02040604050505020304" pitchFamily="18" charset="0"/>
              </a:rPr>
              <a:t>Protocols and networks in the TCP/IP model initially.</a:t>
            </a:r>
          </a:p>
        </p:txBody>
      </p:sp>
    </p:spTree>
    <p:extLst>
      <p:ext uri="{BB962C8B-B14F-4D97-AF65-F5344CB8AC3E}">
        <p14:creationId xmlns:p14="http://schemas.microsoft.com/office/powerpoint/2010/main" val="2653202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4FD5FC-5746-CE44-B6A7-77BD7BD76EDB}"/>
              </a:ext>
            </a:extLst>
          </p:cNvPr>
          <p:cNvPicPr>
            <a:picLocks noChangeAspect="1"/>
          </p:cNvPicPr>
          <p:nvPr/>
        </p:nvPicPr>
        <p:blipFill>
          <a:blip r:embed="rId3"/>
          <a:stretch>
            <a:fillRect/>
          </a:stretch>
        </p:blipFill>
        <p:spPr>
          <a:xfrm>
            <a:off x="0" y="1429389"/>
            <a:ext cx="9144000" cy="3999221"/>
          </a:xfrm>
          <a:prstGeom prst="rect">
            <a:avLst/>
          </a:prstGeom>
        </p:spPr>
      </p:pic>
      <p:sp>
        <p:nvSpPr>
          <p:cNvPr id="5" name="Rectangle 4">
            <a:extLst>
              <a:ext uri="{FF2B5EF4-FFF2-40B4-BE49-F238E27FC236}">
                <a16:creationId xmlns:a16="http://schemas.microsoft.com/office/drawing/2014/main" id="{CFF1C545-E122-084D-B635-40125FE206B2}"/>
              </a:ext>
            </a:extLst>
          </p:cNvPr>
          <p:cNvSpPr/>
          <p:nvPr/>
        </p:nvSpPr>
        <p:spPr>
          <a:xfrm>
            <a:off x="304800" y="381000"/>
            <a:ext cx="6858000" cy="923330"/>
          </a:xfrm>
          <a:prstGeom prst="rect">
            <a:avLst/>
          </a:prstGeom>
        </p:spPr>
        <p:txBody>
          <a:bodyPr wrap="square">
            <a:spAutoFit/>
          </a:bodyPr>
          <a:lstStyle/>
          <a:p>
            <a:pPr marL="285750" indent="-285750">
              <a:buFont typeface="Wingdings" pitchFamily="2" charset="2"/>
              <a:buChar char="§"/>
            </a:pPr>
            <a:r>
              <a:rPr lang="en-US" dirty="0"/>
              <a:t>DSL- Digital Subscriber Line</a:t>
            </a:r>
          </a:p>
          <a:p>
            <a:pPr marL="285750" indent="-285750">
              <a:buFont typeface="Wingdings" pitchFamily="2" charset="2"/>
              <a:buChar char="§"/>
            </a:pPr>
            <a:r>
              <a:rPr lang="en-US" dirty="0"/>
              <a:t>DSLAM - Digital Subscriber Line Access Multiplexer</a:t>
            </a:r>
          </a:p>
          <a:p>
            <a:pPr marL="285750" indent="-285750">
              <a:buFont typeface="Wingdings" pitchFamily="2" charset="2"/>
              <a:buChar char="§"/>
            </a:pPr>
            <a:r>
              <a:rPr lang="en-US" dirty="0"/>
              <a:t>Module- modulator demodulator</a:t>
            </a:r>
          </a:p>
        </p:txBody>
      </p:sp>
      <p:sp>
        <p:nvSpPr>
          <p:cNvPr id="6" name="Rectangle 5">
            <a:extLst>
              <a:ext uri="{FF2B5EF4-FFF2-40B4-BE49-F238E27FC236}">
                <a16:creationId xmlns:a16="http://schemas.microsoft.com/office/drawing/2014/main" id="{B78D33BC-AFCD-3949-A20B-E0062C79B263}"/>
              </a:ext>
            </a:extLst>
          </p:cNvPr>
          <p:cNvSpPr/>
          <p:nvPr/>
        </p:nvSpPr>
        <p:spPr>
          <a:xfrm>
            <a:off x="4738755" y="5428610"/>
            <a:ext cx="4405245" cy="923330"/>
          </a:xfrm>
          <a:prstGeom prst="rect">
            <a:avLst/>
          </a:prstGeom>
        </p:spPr>
        <p:txBody>
          <a:bodyPr wrap="none">
            <a:spAutoFit/>
          </a:bodyPr>
          <a:lstStyle/>
          <a:p>
            <a:pPr marL="285750" indent="-285750">
              <a:buFont typeface="Arial" panose="020B0604020202020204" pitchFamily="34" charset="0"/>
              <a:buChar char="•"/>
            </a:pPr>
            <a:r>
              <a:rPr lang="en-US" dirty="0"/>
              <a:t>CMTS - Cable Modem Termination System</a:t>
            </a:r>
          </a:p>
          <a:p>
            <a:pPr marL="285750" indent="-285750">
              <a:buFont typeface="Arial" panose="020B0604020202020204" pitchFamily="34" charset="0"/>
              <a:buChar char="•"/>
            </a:pPr>
            <a:r>
              <a:rPr lang="en-US" dirty="0"/>
              <a:t>FTTH - Fiber to the Home</a:t>
            </a:r>
          </a:p>
          <a:p>
            <a:pPr marL="285750" indent="-285750">
              <a:buFont typeface="Arial" panose="020B0604020202020204" pitchFamily="34" charset="0"/>
              <a:buChar char="•"/>
            </a:pPr>
            <a:r>
              <a:rPr lang="en-US" dirty="0"/>
              <a:t>POP -Point of Presence</a:t>
            </a:r>
          </a:p>
        </p:txBody>
      </p:sp>
    </p:spTree>
    <p:extLst>
      <p:ext uri="{BB962C8B-B14F-4D97-AF65-F5344CB8AC3E}">
        <p14:creationId xmlns:p14="http://schemas.microsoft.com/office/powerpoint/2010/main" val="1526772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4FD5FC-5746-CE44-B6A7-77BD7BD76EDB}"/>
              </a:ext>
            </a:extLst>
          </p:cNvPr>
          <p:cNvPicPr>
            <a:picLocks noChangeAspect="1"/>
          </p:cNvPicPr>
          <p:nvPr/>
        </p:nvPicPr>
        <p:blipFill>
          <a:blip r:embed="rId3"/>
          <a:stretch>
            <a:fillRect/>
          </a:stretch>
        </p:blipFill>
        <p:spPr>
          <a:xfrm>
            <a:off x="0" y="1429389"/>
            <a:ext cx="9144000" cy="3999221"/>
          </a:xfrm>
          <a:prstGeom prst="rect">
            <a:avLst/>
          </a:prstGeom>
        </p:spPr>
      </p:pic>
      <p:sp>
        <p:nvSpPr>
          <p:cNvPr id="5" name="Rectangle 4">
            <a:extLst>
              <a:ext uri="{FF2B5EF4-FFF2-40B4-BE49-F238E27FC236}">
                <a16:creationId xmlns:a16="http://schemas.microsoft.com/office/drawing/2014/main" id="{CFF1C545-E122-084D-B635-40125FE206B2}"/>
              </a:ext>
            </a:extLst>
          </p:cNvPr>
          <p:cNvSpPr/>
          <p:nvPr/>
        </p:nvSpPr>
        <p:spPr>
          <a:xfrm>
            <a:off x="304800" y="381000"/>
            <a:ext cx="8229600" cy="923330"/>
          </a:xfrm>
          <a:prstGeom prst="rect">
            <a:avLst/>
          </a:prstGeom>
        </p:spPr>
        <p:txBody>
          <a:bodyPr wrap="square">
            <a:spAutoFit/>
          </a:bodyPr>
          <a:lstStyle/>
          <a:p>
            <a:pPr marL="285750" indent="-285750">
              <a:buFont typeface="Wingdings" pitchFamily="2" charset="2"/>
              <a:buChar char="§"/>
            </a:pPr>
            <a:r>
              <a:rPr lang="en-US" dirty="0"/>
              <a:t>ISP networks may be regional, national, or international in scope</a:t>
            </a:r>
          </a:p>
          <a:p>
            <a:pPr marL="285750" indent="-285750">
              <a:buFont typeface="Wingdings" pitchFamily="2" charset="2"/>
              <a:buChar char="§"/>
            </a:pPr>
            <a:r>
              <a:rPr lang="en-US" dirty="0"/>
              <a:t>ISPs connect their networks to exchange traffic at IXPs (Internet </a:t>
            </a:r>
            <a:r>
              <a:rPr lang="en-US" dirty="0" err="1"/>
              <a:t>eXchange</a:t>
            </a:r>
            <a:r>
              <a:rPr lang="en-US" dirty="0"/>
              <a:t> Points)</a:t>
            </a:r>
          </a:p>
          <a:p>
            <a:pPr marL="285750" indent="-285750">
              <a:buFont typeface="Wingdings" pitchFamily="2" charset="2"/>
              <a:buChar char="§"/>
            </a:pPr>
            <a:r>
              <a:rPr lang="en-US" dirty="0"/>
              <a:t>Basically, an IXP is a room full of routers, at least one per ISP.</a:t>
            </a:r>
          </a:p>
        </p:txBody>
      </p:sp>
      <p:sp>
        <p:nvSpPr>
          <p:cNvPr id="6" name="Rectangle 5">
            <a:extLst>
              <a:ext uri="{FF2B5EF4-FFF2-40B4-BE49-F238E27FC236}">
                <a16:creationId xmlns:a16="http://schemas.microsoft.com/office/drawing/2014/main" id="{B78D33BC-AFCD-3949-A20B-E0062C79B263}"/>
              </a:ext>
            </a:extLst>
          </p:cNvPr>
          <p:cNvSpPr/>
          <p:nvPr/>
        </p:nvSpPr>
        <p:spPr>
          <a:xfrm>
            <a:off x="1981201" y="5428610"/>
            <a:ext cx="7010400" cy="646331"/>
          </a:xfrm>
          <a:prstGeom prst="rect">
            <a:avLst/>
          </a:prstGeom>
        </p:spPr>
        <p:txBody>
          <a:bodyPr wrap="square">
            <a:spAutoFit/>
          </a:bodyPr>
          <a:lstStyle/>
          <a:p>
            <a:pPr marL="285750" indent="-285750">
              <a:buFont typeface="Arial" panose="020B0604020202020204" pitchFamily="34" charset="0"/>
              <a:buChar char="•"/>
            </a:pPr>
            <a:r>
              <a:rPr lang="en-US" dirty="0"/>
              <a:t>A LAN in the room connects all the routers, so packets can be forwarded from any ISP backbone to any other ISP backbone</a:t>
            </a:r>
          </a:p>
        </p:txBody>
      </p:sp>
    </p:spTree>
    <p:extLst>
      <p:ext uri="{BB962C8B-B14F-4D97-AF65-F5344CB8AC3E}">
        <p14:creationId xmlns:p14="http://schemas.microsoft.com/office/powerpoint/2010/main" val="457421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3AE5-A7DF-F344-8A59-820B5FD0D268}"/>
              </a:ext>
            </a:extLst>
          </p:cNvPr>
          <p:cNvSpPr>
            <a:spLocks noGrp="1"/>
          </p:cNvSpPr>
          <p:nvPr>
            <p:ph type="title"/>
          </p:nvPr>
        </p:nvSpPr>
        <p:spPr/>
        <p:txBody>
          <a:bodyPr/>
          <a:lstStyle/>
          <a:p>
            <a:r>
              <a:rPr lang="en-US" dirty="0"/>
              <a:t>Basic Internet Structure</a:t>
            </a:r>
          </a:p>
        </p:txBody>
      </p:sp>
      <p:sp>
        <p:nvSpPr>
          <p:cNvPr id="4" name="Slide Number Placeholder 3">
            <a:extLst>
              <a:ext uri="{FF2B5EF4-FFF2-40B4-BE49-F238E27FC236}">
                <a16:creationId xmlns:a16="http://schemas.microsoft.com/office/drawing/2014/main" id="{CCF8C917-048F-3043-896F-22B3533F7130}"/>
              </a:ext>
            </a:extLst>
          </p:cNvPr>
          <p:cNvSpPr>
            <a:spLocks noGrp="1"/>
          </p:cNvSpPr>
          <p:nvPr>
            <p:ph type="sldNum" sz="quarter" idx="12"/>
          </p:nvPr>
        </p:nvSpPr>
        <p:spPr/>
        <p:txBody>
          <a:bodyPr/>
          <a:lstStyle/>
          <a:p>
            <a:fld id="{B6F15528-21DE-4FAA-801E-634DDDAF4B2B}" type="slidenum">
              <a:rPr lang="en-US" smtClean="0"/>
              <a:pPr/>
              <a:t>24</a:t>
            </a:fld>
            <a:r>
              <a:rPr lang="en-US" dirty="0"/>
              <a:t> </a:t>
            </a:r>
            <a:r>
              <a:rPr lang="en-US" dirty="0" smtClean="0"/>
              <a:t>of 25</a:t>
            </a:r>
            <a:endParaRPr lang="en-US" dirty="0"/>
          </a:p>
        </p:txBody>
      </p:sp>
      <p:pic>
        <p:nvPicPr>
          <p:cNvPr id="5" name="Content Placeholder 4">
            <a:extLst>
              <a:ext uri="{FF2B5EF4-FFF2-40B4-BE49-F238E27FC236}">
                <a16:creationId xmlns:a16="http://schemas.microsoft.com/office/drawing/2014/main" id="{1C61FFAA-81D3-8946-96AC-A848CC2A4E70}"/>
              </a:ext>
            </a:extLst>
          </p:cNvPr>
          <p:cNvPicPr>
            <a:picLocks noGrp="1" noChangeAspect="1"/>
          </p:cNvPicPr>
          <p:nvPr>
            <p:ph idx="1"/>
          </p:nvPr>
        </p:nvPicPr>
        <p:blipFill>
          <a:blip r:embed="rId2"/>
          <a:stretch>
            <a:fillRect/>
          </a:stretch>
        </p:blipFill>
        <p:spPr>
          <a:xfrm>
            <a:off x="457200" y="2051513"/>
            <a:ext cx="8229600" cy="3623336"/>
          </a:xfrm>
          <a:prstGeom prst="rect">
            <a:avLst/>
          </a:prstGeom>
        </p:spPr>
      </p:pic>
    </p:spTree>
    <p:extLst>
      <p:ext uri="{BB962C8B-B14F-4D97-AF65-F5344CB8AC3E}">
        <p14:creationId xmlns:p14="http://schemas.microsoft.com/office/powerpoint/2010/main" val="3178389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996A7-68DD-AC4F-8CD6-482F26671D69}"/>
              </a:ext>
            </a:extLst>
          </p:cNvPr>
          <p:cNvSpPr>
            <a:spLocks noGrp="1"/>
          </p:cNvSpPr>
          <p:nvPr>
            <p:ph type="title"/>
          </p:nvPr>
        </p:nvSpPr>
        <p:spPr/>
        <p:txBody>
          <a:bodyPr/>
          <a:lstStyle/>
          <a:p>
            <a:r>
              <a:rPr lang="en-US" dirty="0"/>
              <a:t>Basic Internet Structure</a:t>
            </a:r>
          </a:p>
        </p:txBody>
      </p:sp>
      <p:sp>
        <p:nvSpPr>
          <p:cNvPr id="4" name="Slide Number Placeholder 3">
            <a:extLst>
              <a:ext uri="{FF2B5EF4-FFF2-40B4-BE49-F238E27FC236}">
                <a16:creationId xmlns:a16="http://schemas.microsoft.com/office/drawing/2014/main" id="{213B6817-601C-DD4E-A25C-E2839EE076BF}"/>
              </a:ext>
            </a:extLst>
          </p:cNvPr>
          <p:cNvSpPr>
            <a:spLocks noGrp="1"/>
          </p:cNvSpPr>
          <p:nvPr>
            <p:ph type="sldNum" sz="quarter" idx="12"/>
          </p:nvPr>
        </p:nvSpPr>
        <p:spPr/>
        <p:txBody>
          <a:bodyPr/>
          <a:lstStyle/>
          <a:p>
            <a:fld id="{B6F15528-21DE-4FAA-801E-634DDDAF4B2B}" type="slidenum">
              <a:rPr lang="en-US" smtClean="0"/>
              <a:pPr/>
              <a:t>25</a:t>
            </a:fld>
            <a:r>
              <a:rPr lang="en-US" dirty="0"/>
              <a:t> </a:t>
            </a:r>
            <a:r>
              <a:rPr lang="en-US" dirty="0" smtClean="0"/>
              <a:t>of 25</a:t>
            </a:r>
            <a:endParaRPr lang="en-US" dirty="0"/>
          </a:p>
        </p:txBody>
      </p:sp>
      <p:pic>
        <p:nvPicPr>
          <p:cNvPr id="5" name="Content Placeholder 4">
            <a:extLst>
              <a:ext uri="{FF2B5EF4-FFF2-40B4-BE49-F238E27FC236}">
                <a16:creationId xmlns:a16="http://schemas.microsoft.com/office/drawing/2014/main" id="{85FE5F32-73F4-C048-AB0C-F195EBC7FC31}"/>
              </a:ext>
            </a:extLst>
          </p:cNvPr>
          <p:cNvPicPr>
            <a:picLocks noGrp="1" noChangeAspect="1"/>
          </p:cNvPicPr>
          <p:nvPr>
            <p:ph idx="1"/>
          </p:nvPr>
        </p:nvPicPr>
        <p:blipFill>
          <a:blip r:embed="rId2"/>
          <a:stretch>
            <a:fillRect/>
          </a:stretch>
        </p:blipFill>
        <p:spPr>
          <a:xfrm>
            <a:off x="152400" y="1676400"/>
            <a:ext cx="8786173" cy="4113017"/>
          </a:xfrm>
          <a:prstGeom prst="rect">
            <a:avLst/>
          </a:prstGeom>
        </p:spPr>
      </p:pic>
    </p:spTree>
    <p:extLst>
      <p:ext uri="{BB962C8B-B14F-4D97-AF65-F5344CB8AC3E}">
        <p14:creationId xmlns:p14="http://schemas.microsoft.com/office/powerpoint/2010/main" val="2381305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C57-0197-7542-872C-3EADF6334B23}"/>
              </a:ext>
            </a:extLst>
          </p:cNvPr>
          <p:cNvSpPr>
            <a:spLocks noGrp="1"/>
          </p:cNvSpPr>
          <p:nvPr>
            <p:ph type="title"/>
          </p:nvPr>
        </p:nvSpPr>
        <p:spPr/>
        <p:txBody>
          <a:bodyPr/>
          <a:lstStyle/>
          <a:p>
            <a:r>
              <a:rPr lang="en-US" dirty="0"/>
              <a:t>Internetworks</a:t>
            </a:r>
          </a:p>
        </p:txBody>
      </p:sp>
      <p:pic>
        <p:nvPicPr>
          <p:cNvPr id="5" name="Content Placeholder 4">
            <a:extLst>
              <a:ext uri="{FF2B5EF4-FFF2-40B4-BE49-F238E27FC236}">
                <a16:creationId xmlns:a16="http://schemas.microsoft.com/office/drawing/2014/main" id="{D14038C3-60A9-3645-8CB0-3ED6574FF070}"/>
              </a:ext>
            </a:extLst>
          </p:cNvPr>
          <p:cNvPicPr>
            <a:picLocks noGrp="1" noChangeAspect="1"/>
          </p:cNvPicPr>
          <p:nvPr>
            <p:ph idx="1"/>
          </p:nvPr>
        </p:nvPicPr>
        <p:blipFill>
          <a:blip r:embed="rId2"/>
          <a:stretch>
            <a:fillRect/>
          </a:stretch>
        </p:blipFill>
        <p:spPr>
          <a:xfrm>
            <a:off x="457200" y="2051513"/>
            <a:ext cx="8229600" cy="3623336"/>
          </a:xfrm>
          <a:prstGeom prst="rect">
            <a:avLst/>
          </a:prstGeom>
        </p:spPr>
      </p:pic>
      <p:sp>
        <p:nvSpPr>
          <p:cNvPr id="4" name="Slide Number Placeholder 3">
            <a:extLst>
              <a:ext uri="{FF2B5EF4-FFF2-40B4-BE49-F238E27FC236}">
                <a16:creationId xmlns:a16="http://schemas.microsoft.com/office/drawing/2014/main" id="{6E405226-C723-294C-B69D-1AC74DB9D296}"/>
              </a:ext>
            </a:extLst>
          </p:cNvPr>
          <p:cNvSpPr>
            <a:spLocks noGrp="1"/>
          </p:cNvSpPr>
          <p:nvPr>
            <p:ph type="sldNum" sz="quarter" idx="12"/>
          </p:nvPr>
        </p:nvSpPr>
        <p:spPr/>
        <p:txBody>
          <a:bodyPr/>
          <a:lstStyle/>
          <a:p>
            <a:fld id="{B6F15528-21DE-4FAA-801E-634DDDAF4B2B}" type="slidenum">
              <a:rPr lang="en-US" smtClean="0"/>
              <a:pPr/>
              <a:t>3</a:t>
            </a:fld>
            <a:r>
              <a:rPr lang="en-US" dirty="0"/>
              <a:t> </a:t>
            </a:r>
            <a:r>
              <a:rPr lang="en-US" dirty="0" smtClean="0"/>
              <a:t>of 25</a:t>
            </a:r>
            <a:endParaRPr lang="en-US" dirty="0"/>
          </a:p>
        </p:txBody>
      </p:sp>
    </p:spTree>
    <p:extLst>
      <p:ext uri="{BB962C8B-B14F-4D97-AF65-F5344CB8AC3E}">
        <p14:creationId xmlns:p14="http://schemas.microsoft.com/office/powerpoint/2010/main" val="182546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91B9-98D6-9E46-965C-70BE7084A214}"/>
              </a:ext>
            </a:extLst>
          </p:cNvPr>
          <p:cNvSpPr>
            <a:spLocks noGrp="1"/>
          </p:cNvSpPr>
          <p:nvPr>
            <p:ph type="title"/>
          </p:nvPr>
        </p:nvSpPr>
        <p:spPr/>
        <p:txBody>
          <a:bodyPr/>
          <a:lstStyle/>
          <a:p>
            <a:r>
              <a:rPr lang="en-US" dirty="0"/>
              <a:t>Network Software</a:t>
            </a:r>
          </a:p>
        </p:txBody>
      </p:sp>
      <p:sp>
        <p:nvSpPr>
          <p:cNvPr id="3" name="Content Placeholder 2">
            <a:extLst>
              <a:ext uri="{FF2B5EF4-FFF2-40B4-BE49-F238E27FC236}">
                <a16:creationId xmlns:a16="http://schemas.microsoft.com/office/drawing/2014/main" id="{B977E200-ACDF-6849-87FF-B24FA9C9F53B}"/>
              </a:ext>
            </a:extLst>
          </p:cNvPr>
          <p:cNvSpPr>
            <a:spLocks noGrp="1"/>
          </p:cNvSpPr>
          <p:nvPr>
            <p:ph idx="1"/>
          </p:nvPr>
        </p:nvSpPr>
        <p:spPr/>
        <p:txBody>
          <a:bodyPr>
            <a:normAutofit/>
          </a:bodyPr>
          <a:lstStyle/>
          <a:p>
            <a:pPr algn="just"/>
            <a:r>
              <a:rPr lang="en-US" sz="2800" dirty="0"/>
              <a:t>The first computer networks were designed with the </a:t>
            </a:r>
            <a:r>
              <a:rPr lang="en-US" sz="2800" b="1" dirty="0">
                <a:effectLst>
                  <a:glow rad="228600">
                    <a:schemeClr val="accent6">
                      <a:satMod val="175000"/>
                      <a:alpha val="40000"/>
                    </a:schemeClr>
                  </a:glow>
                </a:effectLst>
              </a:rPr>
              <a:t>hardware as the main concern</a:t>
            </a:r>
            <a:r>
              <a:rPr lang="en-US" sz="2800" dirty="0">
                <a:effectLst>
                  <a:glow rad="228600">
                    <a:schemeClr val="accent6">
                      <a:satMod val="175000"/>
                      <a:alpha val="40000"/>
                    </a:schemeClr>
                  </a:glow>
                </a:effectLst>
              </a:rPr>
              <a:t> </a:t>
            </a:r>
            <a:r>
              <a:rPr lang="en-US" sz="2800" dirty="0"/>
              <a:t>and the software as an afterthought. </a:t>
            </a:r>
          </a:p>
          <a:p>
            <a:pPr algn="just"/>
            <a:r>
              <a:rPr lang="en-US" sz="2800" dirty="0">
                <a:effectLst>
                  <a:glow rad="228600">
                    <a:schemeClr val="accent6">
                      <a:satMod val="175000"/>
                      <a:alpha val="40000"/>
                    </a:schemeClr>
                  </a:glow>
                </a:effectLst>
              </a:rPr>
              <a:t>This strategy </a:t>
            </a:r>
            <a:r>
              <a:rPr lang="en-US" sz="2800" b="1" dirty="0">
                <a:effectLst>
                  <a:glow rad="228600">
                    <a:schemeClr val="accent6">
                      <a:satMod val="175000"/>
                      <a:alpha val="40000"/>
                    </a:schemeClr>
                  </a:glow>
                </a:effectLst>
              </a:rPr>
              <a:t>no longer</a:t>
            </a:r>
            <a:r>
              <a:rPr lang="en-US" sz="2800" dirty="0">
                <a:effectLst>
                  <a:glow rad="228600">
                    <a:schemeClr val="accent6">
                      <a:satMod val="175000"/>
                      <a:alpha val="40000"/>
                    </a:schemeClr>
                  </a:glow>
                </a:effectLst>
              </a:rPr>
              <a:t> works</a:t>
            </a:r>
            <a:r>
              <a:rPr lang="en-US" sz="2800" dirty="0"/>
              <a:t>.</a:t>
            </a:r>
          </a:p>
          <a:p>
            <a:pPr algn="just"/>
            <a:r>
              <a:rPr lang="en-US" sz="2800" dirty="0"/>
              <a:t>To reduce their design complexity, most networks are organized as a stack of </a:t>
            </a:r>
            <a:r>
              <a:rPr lang="en-US" sz="2800" b="1" dirty="0">
                <a:effectLst>
                  <a:glow rad="228600">
                    <a:schemeClr val="accent6">
                      <a:satMod val="175000"/>
                      <a:alpha val="40000"/>
                    </a:schemeClr>
                  </a:glow>
                </a:effectLst>
              </a:rPr>
              <a:t>layers or levels</a:t>
            </a:r>
            <a:r>
              <a:rPr lang="en-US" sz="2800" dirty="0"/>
              <a:t>, each one built upon the one below it.</a:t>
            </a:r>
          </a:p>
          <a:p>
            <a:pPr algn="just"/>
            <a:endParaRPr lang="en-US" sz="2800" dirty="0"/>
          </a:p>
        </p:txBody>
      </p:sp>
      <p:sp>
        <p:nvSpPr>
          <p:cNvPr id="4" name="Slide Number Placeholder 3">
            <a:extLst>
              <a:ext uri="{FF2B5EF4-FFF2-40B4-BE49-F238E27FC236}">
                <a16:creationId xmlns:a16="http://schemas.microsoft.com/office/drawing/2014/main" id="{82D22920-84CE-F54B-AC4C-277970B85374}"/>
              </a:ext>
            </a:extLst>
          </p:cNvPr>
          <p:cNvSpPr>
            <a:spLocks noGrp="1"/>
          </p:cNvSpPr>
          <p:nvPr>
            <p:ph type="sldNum" sz="quarter" idx="12"/>
          </p:nvPr>
        </p:nvSpPr>
        <p:spPr/>
        <p:txBody>
          <a:bodyPr/>
          <a:lstStyle/>
          <a:p>
            <a:fld id="{B6F15528-21DE-4FAA-801E-634DDDAF4B2B}" type="slidenum">
              <a:rPr lang="en-US" smtClean="0"/>
              <a:pPr/>
              <a:t>4</a:t>
            </a:fld>
            <a:r>
              <a:rPr lang="en-US" dirty="0"/>
              <a:t> </a:t>
            </a:r>
            <a:r>
              <a:rPr lang="en-US" dirty="0" smtClean="0"/>
              <a:t>of 25</a:t>
            </a:r>
            <a:endParaRPr lang="en-US" dirty="0"/>
          </a:p>
        </p:txBody>
      </p:sp>
    </p:spTree>
    <p:extLst>
      <p:ext uri="{BB962C8B-B14F-4D97-AF65-F5344CB8AC3E}">
        <p14:creationId xmlns:p14="http://schemas.microsoft.com/office/powerpoint/2010/main" val="14836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F1AF-DE99-2045-9008-ADFC9744AE11}"/>
              </a:ext>
            </a:extLst>
          </p:cNvPr>
          <p:cNvSpPr>
            <a:spLocks noGrp="1"/>
          </p:cNvSpPr>
          <p:nvPr>
            <p:ph type="title"/>
          </p:nvPr>
        </p:nvSpPr>
        <p:spPr/>
        <p:txBody>
          <a:bodyPr/>
          <a:lstStyle/>
          <a:p>
            <a:r>
              <a:rPr lang="en-US" dirty="0"/>
              <a:t>Network Software</a:t>
            </a:r>
          </a:p>
        </p:txBody>
      </p:sp>
      <p:pic>
        <p:nvPicPr>
          <p:cNvPr id="5" name="Content Placeholder 4">
            <a:extLst>
              <a:ext uri="{FF2B5EF4-FFF2-40B4-BE49-F238E27FC236}">
                <a16:creationId xmlns:a16="http://schemas.microsoft.com/office/drawing/2014/main" id="{4F16413D-6AD4-AE49-8C78-B0930A43C099}"/>
              </a:ext>
            </a:extLst>
          </p:cNvPr>
          <p:cNvPicPr>
            <a:picLocks noGrp="1" noChangeAspect="1"/>
          </p:cNvPicPr>
          <p:nvPr>
            <p:ph idx="1"/>
          </p:nvPr>
        </p:nvPicPr>
        <p:blipFill>
          <a:blip r:embed="rId2"/>
          <a:stretch>
            <a:fillRect/>
          </a:stretch>
        </p:blipFill>
        <p:spPr>
          <a:xfrm>
            <a:off x="4224968" y="1661748"/>
            <a:ext cx="4656463" cy="3711575"/>
          </a:xfrm>
          <a:prstGeom prst="rect">
            <a:avLst/>
          </a:prstGeom>
        </p:spPr>
      </p:pic>
      <p:sp>
        <p:nvSpPr>
          <p:cNvPr id="4" name="Slide Number Placeholder 3">
            <a:extLst>
              <a:ext uri="{FF2B5EF4-FFF2-40B4-BE49-F238E27FC236}">
                <a16:creationId xmlns:a16="http://schemas.microsoft.com/office/drawing/2014/main" id="{B93AC7EA-EEF8-4947-9A62-D336DC86C0D8}"/>
              </a:ext>
            </a:extLst>
          </p:cNvPr>
          <p:cNvSpPr>
            <a:spLocks noGrp="1"/>
          </p:cNvSpPr>
          <p:nvPr>
            <p:ph type="sldNum" sz="quarter" idx="12"/>
          </p:nvPr>
        </p:nvSpPr>
        <p:spPr/>
        <p:txBody>
          <a:bodyPr/>
          <a:lstStyle/>
          <a:p>
            <a:fld id="{B6F15528-21DE-4FAA-801E-634DDDAF4B2B}" type="slidenum">
              <a:rPr lang="en-US" smtClean="0"/>
              <a:pPr/>
              <a:t>5</a:t>
            </a:fld>
            <a:r>
              <a:rPr lang="en-US" dirty="0"/>
              <a:t> </a:t>
            </a:r>
            <a:r>
              <a:rPr lang="en-US" dirty="0" smtClean="0"/>
              <a:t>of 25</a:t>
            </a:r>
            <a:endParaRPr lang="en-US" dirty="0"/>
          </a:p>
        </p:txBody>
      </p:sp>
      <p:sp>
        <p:nvSpPr>
          <p:cNvPr id="6" name="Rectangle 5">
            <a:extLst>
              <a:ext uri="{FF2B5EF4-FFF2-40B4-BE49-F238E27FC236}">
                <a16:creationId xmlns:a16="http://schemas.microsoft.com/office/drawing/2014/main" id="{1767474C-DA63-DE40-8126-5EBAE37B4636}"/>
              </a:ext>
            </a:extLst>
          </p:cNvPr>
          <p:cNvSpPr/>
          <p:nvPr/>
        </p:nvSpPr>
        <p:spPr>
          <a:xfrm>
            <a:off x="381000" y="1661748"/>
            <a:ext cx="4038600" cy="1200329"/>
          </a:xfrm>
          <a:prstGeom prst="rect">
            <a:avLst/>
          </a:prstGeom>
        </p:spPr>
        <p:txBody>
          <a:bodyPr wrap="square">
            <a:spAutoFit/>
          </a:bodyPr>
          <a:lstStyle/>
          <a:p>
            <a:pPr marL="285750" indent="-285750">
              <a:buFont typeface="Arial" panose="020B0604020202020204" pitchFamily="34" charset="0"/>
              <a:buChar char="•"/>
            </a:pPr>
            <a:r>
              <a:rPr lang="en-US" dirty="0">
                <a:latin typeface="Helvetica" pitchFamily="2" charset="0"/>
              </a:rPr>
              <a:t>A </a:t>
            </a:r>
            <a:r>
              <a:rPr lang="en-US" dirty="0">
                <a:effectLst>
                  <a:glow rad="228600">
                    <a:schemeClr val="accent6">
                      <a:satMod val="175000"/>
                      <a:alpha val="40000"/>
                    </a:schemeClr>
                  </a:glow>
                </a:effectLst>
                <a:latin typeface="Helvetica" pitchFamily="2" charset="0"/>
              </a:rPr>
              <a:t>protocol</a:t>
            </a:r>
            <a:r>
              <a:rPr lang="en-US" dirty="0">
                <a:latin typeface="Helvetica" pitchFamily="2" charset="0"/>
              </a:rPr>
              <a:t> is an agreement between the communicating parties on how communication is to proceed.</a:t>
            </a:r>
            <a:endParaRPr lang="en-US" dirty="0">
              <a:effectLst/>
              <a:latin typeface="Helvetica" pitchFamily="2" charset="0"/>
            </a:endParaRPr>
          </a:p>
        </p:txBody>
      </p:sp>
      <p:sp>
        <p:nvSpPr>
          <p:cNvPr id="7" name="TextBox 6">
            <a:extLst>
              <a:ext uri="{FF2B5EF4-FFF2-40B4-BE49-F238E27FC236}">
                <a16:creationId xmlns:a16="http://schemas.microsoft.com/office/drawing/2014/main" id="{B15574CF-3542-A940-8C83-7E800FD2D7B8}"/>
              </a:ext>
            </a:extLst>
          </p:cNvPr>
          <p:cNvSpPr txBox="1"/>
          <p:nvPr/>
        </p:nvSpPr>
        <p:spPr>
          <a:xfrm>
            <a:off x="2363190" y="3146961"/>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A250935E-7F86-7848-B6AD-3EB276567CAA}"/>
              </a:ext>
            </a:extLst>
          </p:cNvPr>
          <p:cNvSpPr txBox="1"/>
          <p:nvPr/>
        </p:nvSpPr>
        <p:spPr>
          <a:xfrm>
            <a:off x="571864" y="3207441"/>
            <a:ext cx="3847736" cy="2308324"/>
          </a:xfrm>
          <a:prstGeom prst="rect">
            <a:avLst/>
          </a:prstGeom>
          <a:noFill/>
        </p:spPr>
        <p:txBody>
          <a:bodyPr wrap="square" rtlCol="0">
            <a:spAutoFit/>
          </a:bodyPr>
          <a:lstStyle/>
          <a:p>
            <a:pPr marL="285750" indent="-285750">
              <a:buFontTx/>
              <a:buChar char="-"/>
            </a:pPr>
            <a:r>
              <a:rPr lang="en-US" b="1" dirty="0"/>
              <a:t>Peer</a:t>
            </a:r>
            <a:r>
              <a:rPr lang="en-US" dirty="0"/>
              <a:t> – both host</a:t>
            </a:r>
          </a:p>
          <a:p>
            <a:pPr marL="285750" indent="-285750">
              <a:buFontTx/>
              <a:buChar char="-"/>
            </a:pPr>
            <a:r>
              <a:rPr lang="en-US" dirty="0"/>
              <a:t>A set of layers and protocols is called a </a:t>
            </a:r>
            <a:r>
              <a:rPr lang="en-US" b="1" dirty="0">
                <a:effectLst>
                  <a:glow rad="228600">
                    <a:schemeClr val="accent6">
                      <a:satMod val="175000"/>
                      <a:alpha val="40000"/>
                    </a:schemeClr>
                  </a:glow>
                </a:effectLst>
              </a:rPr>
              <a:t>network architecture</a:t>
            </a:r>
            <a:r>
              <a:rPr lang="en-US" dirty="0"/>
              <a:t>.</a:t>
            </a:r>
          </a:p>
          <a:p>
            <a:pPr marL="285750" indent="-285750">
              <a:buFontTx/>
              <a:buChar char="-"/>
            </a:pPr>
            <a:r>
              <a:rPr lang="en-US" dirty="0"/>
              <a:t>A list of the protocols used by a certain system, one protocol per layer, is called a </a:t>
            </a:r>
            <a:r>
              <a:rPr lang="en-US" b="1" dirty="0">
                <a:effectLst>
                  <a:glow rad="228600">
                    <a:schemeClr val="accent6">
                      <a:satMod val="175000"/>
                      <a:alpha val="40000"/>
                    </a:schemeClr>
                  </a:glow>
                </a:effectLst>
              </a:rPr>
              <a:t>protocol stack</a:t>
            </a:r>
            <a:r>
              <a:rPr lang="en-US" dirty="0"/>
              <a:t>.</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13632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A5E0-4C4E-B645-B7A2-47DDD20B9E70}"/>
              </a:ext>
            </a:extLst>
          </p:cNvPr>
          <p:cNvSpPr>
            <a:spLocks noGrp="1"/>
          </p:cNvSpPr>
          <p:nvPr>
            <p:ph type="title"/>
          </p:nvPr>
        </p:nvSpPr>
        <p:spPr/>
        <p:txBody>
          <a:bodyPr/>
          <a:lstStyle/>
          <a:p>
            <a:r>
              <a:rPr lang="en-US" dirty="0"/>
              <a:t>Network Software</a:t>
            </a:r>
          </a:p>
        </p:txBody>
      </p:sp>
      <p:pic>
        <p:nvPicPr>
          <p:cNvPr id="5" name="Content Placeholder 4">
            <a:extLst>
              <a:ext uri="{FF2B5EF4-FFF2-40B4-BE49-F238E27FC236}">
                <a16:creationId xmlns:a16="http://schemas.microsoft.com/office/drawing/2014/main" id="{1DBBB8A4-79E1-2548-859D-6E3B1C260BD5}"/>
              </a:ext>
            </a:extLst>
          </p:cNvPr>
          <p:cNvPicPr>
            <a:picLocks noGrp="1" noChangeAspect="1"/>
          </p:cNvPicPr>
          <p:nvPr>
            <p:ph idx="1"/>
          </p:nvPr>
        </p:nvPicPr>
        <p:blipFill rotWithShape="1">
          <a:blip r:embed="rId2"/>
          <a:srcRect b="10768"/>
          <a:stretch/>
        </p:blipFill>
        <p:spPr>
          <a:xfrm>
            <a:off x="838200" y="1600200"/>
            <a:ext cx="7078143" cy="4571999"/>
          </a:xfrm>
          <a:prstGeom prst="rect">
            <a:avLst/>
          </a:prstGeom>
        </p:spPr>
      </p:pic>
      <p:sp>
        <p:nvSpPr>
          <p:cNvPr id="4" name="Slide Number Placeholder 3">
            <a:extLst>
              <a:ext uri="{FF2B5EF4-FFF2-40B4-BE49-F238E27FC236}">
                <a16:creationId xmlns:a16="http://schemas.microsoft.com/office/drawing/2014/main" id="{4977BA76-663D-4A4C-B449-6223FA0932BC}"/>
              </a:ext>
            </a:extLst>
          </p:cNvPr>
          <p:cNvSpPr>
            <a:spLocks noGrp="1"/>
          </p:cNvSpPr>
          <p:nvPr>
            <p:ph type="sldNum" sz="quarter" idx="12"/>
          </p:nvPr>
        </p:nvSpPr>
        <p:spPr/>
        <p:txBody>
          <a:bodyPr/>
          <a:lstStyle/>
          <a:p>
            <a:fld id="{B6F15528-21DE-4FAA-801E-634DDDAF4B2B}" type="slidenum">
              <a:rPr lang="en-US" smtClean="0"/>
              <a:pPr/>
              <a:t>6</a:t>
            </a:fld>
            <a:r>
              <a:rPr lang="en-US" dirty="0"/>
              <a:t> of 27</a:t>
            </a:r>
          </a:p>
        </p:txBody>
      </p:sp>
    </p:spTree>
    <p:extLst>
      <p:ext uri="{BB962C8B-B14F-4D97-AF65-F5344CB8AC3E}">
        <p14:creationId xmlns:p14="http://schemas.microsoft.com/office/powerpoint/2010/main" val="213048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32EA04A-F7A7-6F42-B379-6460613EBC30}"/>
              </a:ext>
            </a:extLst>
          </p:cNvPr>
          <p:cNvGrpSpPr/>
          <p:nvPr/>
        </p:nvGrpSpPr>
        <p:grpSpPr>
          <a:xfrm>
            <a:off x="6178871" y="1240213"/>
            <a:ext cx="3128276" cy="4348512"/>
            <a:chOff x="6178871" y="1240213"/>
            <a:chExt cx="3128276" cy="4348512"/>
          </a:xfrm>
        </p:grpSpPr>
        <p:pic>
          <p:nvPicPr>
            <p:cNvPr id="22" name="Picture 21">
              <a:extLst>
                <a:ext uri="{FF2B5EF4-FFF2-40B4-BE49-F238E27FC236}">
                  <a16:creationId xmlns:a16="http://schemas.microsoft.com/office/drawing/2014/main" id="{C43DE983-1A17-724A-BF1D-23ADF7E75E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8871" y="2448844"/>
              <a:ext cx="3128276" cy="1881272"/>
            </a:xfrm>
            <a:prstGeom prst="rect">
              <a:avLst/>
            </a:prstGeom>
          </p:spPr>
        </p:pic>
        <p:pic>
          <p:nvPicPr>
            <p:cNvPr id="8" name="Picture 7">
              <a:extLst>
                <a:ext uri="{FF2B5EF4-FFF2-40B4-BE49-F238E27FC236}">
                  <a16:creationId xmlns:a16="http://schemas.microsoft.com/office/drawing/2014/main" id="{FCDE19FB-14C4-5C42-B10C-91CDD15D8791}"/>
                </a:ext>
              </a:extLst>
            </p:cNvPr>
            <p:cNvPicPr>
              <a:picLocks noChangeAspect="1"/>
            </p:cNvPicPr>
            <p:nvPr/>
          </p:nvPicPr>
          <p:blipFill>
            <a:blip r:embed="rId3"/>
            <a:stretch>
              <a:fillRect/>
            </a:stretch>
          </p:blipFill>
          <p:spPr>
            <a:xfrm>
              <a:off x="6213213" y="3229930"/>
              <a:ext cx="1098836" cy="618095"/>
            </a:xfrm>
            <a:prstGeom prst="rect">
              <a:avLst/>
            </a:prstGeom>
          </p:spPr>
        </p:pic>
        <p:cxnSp>
          <p:nvCxnSpPr>
            <p:cNvPr id="17" name="Straight Arrow Connector 16">
              <a:extLst>
                <a:ext uri="{FF2B5EF4-FFF2-40B4-BE49-F238E27FC236}">
                  <a16:creationId xmlns:a16="http://schemas.microsoft.com/office/drawing/2014/main" id="{921B1794-A1E5-3540-843F-EC75199DB242}"/>
                </a:ext>
              </a:extLst>
            </p:cNvPr>
            <p:cNvCxnSpPr>
              <a:cxnSpLocks/>
              <a:stCxn id="8" idx="0"/>
              <a:endCxn id="5" idx="2"/>
            </p:cNvCxnSpPr>
            <p:nvPr/>
          </p:nvCxnSpPr>
          <p:spPr>
            <a:xfrm flipV="1">
              <a:off x="6762631" y="1240213"/>
              <a:ext cx="980379" cy="19897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6D340F7-0E9A-1F4D-9E31-A82CA41C426F}"/>
                </a:ext>
              </a:extLst>
            </p:cNvPr>
            <p:cNvCxnSpPr>
              <a:cxnSpLocks/>
              <a:stCxn id="6" idx="0"/>
              <a:endCxn id="8" idx="2"/>
            </p:cNvCxnSpPr>
            <p:nvPr/>
          </p:nvCxnSpPr>
          <p:spPr>
            <a:xfrm flipH="1" flipV="1">
              <a:off x="6762631" y="3848025"/>
              <a:ext cx="980378" cy="1740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7C75386-60B9-924B-BA35-79E4DE623711}"/>
              </a:ext>
            </a:extLst>
          </p:cNvPr>
          <p:cNvSpPr>
            <a:spLocks noGrp="1"/>
          </p:cNvSpPr>
          <p:nvPr>
            <p:ph type="title"/>
          </p:nvPr>
        </p:nvSpPr>
        <p:spPr>
          <a:xfrm>
            <a:off x="457200" y="274638"/>
            <a:ext cx="5029200" cy="1143000"/>
          </a:xfrm>
        </p:spPr>
        <p:txBody>
          <a:bodyPr>
            <a:normAutofit fontScale="90000"/>
          </a:bodyPr>
          <a:lstStyle/>
          <a:p>
            <a:pPr algn="l"/>
            <a:r>
              <a:rPr lang="en-US" b="1" dirty="0"/>
              <a:t>Design Issues for the Layers</a:t>
            </a:r>
          </a:p>
        </p:txBody>
      </p:sp>
      <p:sp>
        <p:nvSpPr>
          <p:cNvPr id="3" name="Content Placeholder 2">
            <a:extLst>
              <a:ext uri="{FF2B5EF4-FFF2-40B4-BE49-F238E27FC236}">
                <a16:creationId xmlns:a16="http://schemas.microsoft.com/office/drawing/2014/main" id="{1E223741-7B6A-8341-A8B4-4149831FC655}"/>
              </a:ext>
            </a:extLst>
          </p:cNvPr>
          <p:cNvSpPr>
            <a:spLocks noGrp="1"/>
          </p:cNvSpPr>
          <p:nvPr>
            <p:ph idx="1"/>
          </p:nvPr>
        </p:nvSpPr>
        <p:spPr/>
        <p:txBody>
          <a:bodyPr>
            <a:noAutofit/>
          </a:bodyPr>
          <a:lstStyle/>
          <a:p>
            <a:r>
              <a:rPr lang="en-US" sz="2000" b="1" dirty="0">
                <a:effectLst>
                  <a:glow rad="228600">
                    <a:schemeClr val="accent5">
                      <a:satMod val="175000"/>
                      <a:alpha val="40000"/>
                    </a:schemeClr>
                  </a:glow>
                </a:effectLst>
              </a:rPr>
              <a:t>Reliability</a:t>
            </a:r>
          </a:p>
          <a:p>
            <a:pPr lvl="1"/>
            <a:r>
              <a:rPr lang="en-US" sz="2000" dirty="0"/>
              <a:t>uses codes for error detection.</a:t>
            </a:r>
          </a:p>
          <a:p>
            <a:pPr lvl="1"/>
            <a:r>
              <a:rPr lang="en-US" sz="2000" dirty="0"/>
              <a:t>error correction</a:t>
            </a:r>
          </a:p>
          <a:p>
            <a:pPr lvl="1"/>
            <a:r>
              <a:rPr lang="en-US" sz="2000" dirty="0"/>
              <a:t>They are used at low layers,</a:t>
            </a:r>
          </a:p>
          <a:p>
            <a:pPr lvl="1"/>
            <a:endParaRPr lang="en-US" sz="2000" dirty="0"/>
          </a:p>
          <a:p>
            <a:r>
              <a:rPr lang="en-US" sz="2000" b="1" dirty="0">
                <a:effectLst>
                  <a:glow rad="228600">
                    <a:schemeClr val="accent5">
                      <a:satMod val="175000"/>
                      <a:alpha val="40000"/>
                    </a:schemeClr>
                  </a:glow>
                </a:effectLst>
              </a:rPr>
              <a:t>Routing </a:t>
            </a:r>
          </a:p>
          <a:p>
            <a:pPr lvl="1"/>
            <a:r>
              <a:rPr lang="en-US" sz="2000" dirty="0"/>
              <a:t>Finding a working path through a network</a:t>
            </a:r>
          </a:p>
          <a:p>
            <a:pPr lvl="1"/>
            <a:r>
              <a:rPr lang="en-US" sz="2000" dirty="0"/>
              <a:t>addressing or naming,</a:t>
            </a:r>
          </a:p>
          <a:p>
            <a:pPr lvl="1"/>
            <a:r>
              <a:rPr lang="en-US" sz="2000" dirty="0"/>
              <a:t>internetworking.</a:t>
            </a:r>
          </a:p>
        </p:txBody>
      </p:sp>
      <p:sp>
        <p:nvSpPr>
          <p:cNvPr id="4" name="Slide Number Placeholder 3">
            <a:extLst>
              <a:ext uri="{FF2B5EF4-FFF2-40B4-BE49-F238E27FC236}">
                <a16:creationId xmlns:a16="http://schemas.microsoft.com/office/drawing/2014/main" id="{221469F8-E673-9B40-8966-9126582CA72D}"/>
              </a:ext>
            </a:extLst>
          </p:cNvPr>
          <p:cNvSpPr>
            <a:spLocks noGrp="1"/>
          </p:cNvSpPr>
          <p:nvPr>
            <p:ph type="sldNum" sz="quarter" idx="12"/>
          </p:nvPr>
        </p:nvSpPr>
        <p:spPr/>
        <p:txBody>
          <a:bodyPr/>
          <a:lstStyle/>
          <a:p>
            <a:fld id="{B6F15528-21DE-4FAA-801E-634DDDAF4B2B}" type="slidenum">
              <a:rPr lang="en-US" smtClean="0"/>
              <a:pPr/>
              <a:t>7</a:t>
            </a:fld>
            <a:r>
              <a:rPr lang="en-US" dirty="0"/>
              <a:t> </a:t>
            </a:r>
            <a:r>
              <a:rPr lang="en-US" dirty="0" smtClean="0"/>
              <a:t>of 25</a:t>
            </a:r>
            <a:endParaRPr lang="en-US" dirty="0"/>
          </a:p>
        </p:txBody>
      </p:sp>
      <p:pic>
        <p:nvPicPr>
          <p:cNvPr id="5" name="Picture 4">
            <a:extLst>
              <a:ext uri="{FF2B5EF4-FFF2-40B4-BE49-F238E27FC236}">
                <a16:creationId xmlns:a16="http://schemas.microsoft.com/office/drawing/2014/main" id="{B2BD2A6B-FCC6-D843-9C48-BC2D950199D5}"/>
              </a:ext>
            </a:extLst>
          </p:cNvPr>
          <p:cNvPicPr>
            <a:picLocks noChangeAspect="1"/>
          </p:cNvPicPr>
          <p:nvPr/>
        </p:nvPicPr>
        <p:blipFill>
          <a:blip r:embed="rId4"/>
          <a:stretch>
            <a:fillRect/>
          </a:stretch>
        </p:blipFill>
        <p:spPr>
          <a:xfrm>
            <a:off x="7264126" y="520213"/>
            <a:ext cx="957767" cy="720000"/>
          </a:xfrm>
          <a:prstGeom prst="rect">
            <a:avLst/>
          </a:prstGeom>
        </p:spPr>
      </p:pic>
      <p:pic>
        <p:nvPicPr>
          <p:cNvPr id="6" name="Picture 5">
            <a:extLst>
              <a:ext uri="{FF2B5EF4-FFF2-40B4-BE49-F238E27FC236}">
                <a16:creationId xmlns:a16="http://schemas.microsoft.com/office/drawing/2014/main" id="{CFF35867-7FC3-3A4E-BAE5-AC026E2B95F9}"/>
              </a:ext>
            </a:extLst>
          </p:cNvPr>
          <p:cNvPicPr>
            <a:picLocks noChangeAspect="1"/>
          </p:cNvPicPr>
          <p:nvPr/>
        </p:nvPicPr>
        <p:blipFill>
          <a:blip r:embed="rId4"/>
          <a:stretch>
            <a:fillRect/>
          </a:stretch>
        </p:blipFill>
        <p:spPr>
          <a:xfrm>
            <a:off x="7264125" y="5588725"/>
            <a:ext cx="957768" cy="720000"/>
          </a:xfrm>
          <a:prstGeom prst="rect">
            <a:avLst/>
          </a:prstGeom>
        </p:spPr>
      </p:pic>
      <p:pic>
        <p:nvPicPr>
          <p:cNvPr id="7" name="Picture 6">
            <a:extLst>
              <a:ext uri="{FF2B5EF4-FFF2-40B4-BE49-F238E27FC236}">
                <a16:creationId xmlns:a16="http://schemas.microsoft.com/office/drawing/2014/main" id="{E2C78867-F298-3748-B9F8-6A5B7DA9DA06}"/>
              </a:ext>
            </a:extLst>
          </p:cNvPr>
          <p:cNvPicPr>
            <a:picLocks noChangeAspect="1"/>
          </p:cNvPicPr>
          <p:nvPr/>
        </p:nvPicPr>
        <p:blipFill>
          <a:blip r:embed="rId3"/>
          <a:stretch>
            <a:fillRect/>
          </a:stretch>
        </p:blipFill>
        <p:spPr>
          <a:xfrm>
            <a:off x="8016648" y="3134937"/>
            <a:ext cx="1098836" cy="618095"/>
          </a:xfrm>
          <a:prstGeom prst="rect">
            <a:avLst/>
          </a:prstGeom>
        </p:spPr>
      </p:pic>
      <p:cxnSp>
        <p:nvCxnSpPr>
          <p:cNvPr id="10" name="Straight Arrow Connector 9">
            <a:extLst>
              <a:ext uri="{FF2B5EF4-FFF2-40B4-BE49-F238E27FC236}">
                <a16:creationId xmlns:a16="http://schemas.microsoft.com/office/drawing/2014/main" id="{A011C521-A8A1-DA41-B90D-54FE9F61CFB0}"/>
              </a:ext>
            </a:extLst>
          </p:cNvPr>
          <p:cNvCxnSpPr>
            <a:stCxn id="6" idx="0"/>
            <a:endCxn id="7" idx="2"/>
          </p:cNvCxnSpPr>
          <p:nvPr/>
        </p:nvCxnSpPr>
        <p:spPr>
          <a:xfrm flipV="1">
            <a:off x="7743009" y="3753032"/>
            <a:ext cx="823057" cy="18356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E74A8A-3FA4-1940-BA44-303D0D9781C8}"/>
              </a:ext>
            </a:extLst>
          </p:cNvPr>
          <p:cNvCxnSpPr>
            <a:cxnSpLocks/>
            <a:stCxn id="7" idx="0"/>
            <a:endCxn id="5" idx="2"/>
          </p:cNvCxnSpPr>
          <p:nvPr/>
        </p:nvCxnSpPr>
        <p:spPr>
          <a:xfrm flipH="1" flipV="1">
            <a:off x="7743010" y="1240213"/>
            <a:ext cx="823056" cy="18947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23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5386-60B9-924B-BA35-79E4DE623711}"/>
              </a:ext>
            </a:extLst>
          </p:cNvPr>
          <p:cNvSpPr>
            <a:spLocks noGrp="1"/>
          </p:cNvSpPr>
          <p:nvPr>
            <p:ph type="title"/>
          </p:nvPr>
        </p:nvSpPr>
        <p:spPr/>
        <p:txBody>
          <a:bodyPr>
            <a:normAutofit/>
          </a:bodyPr>
          <a:lstStyle/>
          <a:p>
            <a:r>
              <a:rPr lang="en-US" b="1" dirty="0"/>
              <a:t>Design Issues for the Layers</a:t>
            </a:r>
          </a:p>
        </p:txBody>
      </p:sp>
      <p:sp>
        <p:nvSpPr>
          <p:cNvPr id="3" name="Content Placeholder 2">
            <a:extLst>
              <a:ext uri="{FF2B5EF4-FFF2-40B4-BE49-F238E27FC236}">
                <a16:creationId xmlns:a16="http://schemas.microsoft.com/office/drawing/2014/main" id="{1E223741-7B6A-8341-A8B4-4149831FC655}"/>
              </a:ext>
            </a:extLst>
          </p:cNvPr>
          <p:cNvSpPr>
            <a:spLocks noGrp="1"/>
          </p:cNvSpPr>
          <p:nvPr>
            <p:ph idx="1"/>
          </p:nvPr>
        </p:nvSpPr>
        <p:spPr/>
        <p:txBody>
          <a:bodyPr>
            <a:noAutofit/>
          </a:bodyPr>
          <a:lstStyle/>
          <a:p>
            <a:r>
              <a:rPr lang="en-US" sz="2000" b="1" dirty="0">
                <a:effectLst>
                  <a:glow rad="228600">
                    <a:schemeClr val="accent5">
                      <a:satMod val="175000"/>
                      <a:alpha val="40000"/>
                    </a:schemeClr>
                  </a:glow>
                </a:effectLst>
              </a:rPr>
              <a:t>Resource allocation.</a:t>
            </a:r>
            <a:endParaRPr lang="en-US" sz="2000" dirty="0">
              <a:effectLst>
                <a:glow rad="228600">
                  <a:schemeClr val="accent5">
                    <a:satMod val="175000"/>
                    <a:alpha val="40000"/>
                  </a:schemeClr>
                </a:glow>
              </a:effectLst>
            </a:endParaRPr>
          </a:p>
          <a:p>
            <a:pPr lvl="1"/>
            <a:r>
              <a:rPr lang="en-US" sz="2000" dirty="0"/>
              <a:t>Who will get priority</a:t>
            </a:r>
          </a:p>
          <a:p>
            <a:pPr lvl="1"/>
            <a:r>
              <a:rPr lang="en-US" sz="2000" dirty="0"/>
              <a:t>flow control.</a:t>
            </a:r>
          </a:p>
          <a:p>
            <a:pPr lvl="1"/>
            <a:r>
              <a:rPr lang="en-US" sz="2000" dirty="0"/>
              <a:t>Quality of service</a:t>
            </a:r>
          </a:p>
          <a:p>
            <a:pPr lvl="1"/>
            <a:endParaRPr lang="en-US" sz="2000" dirty="0"/>
          </a:p>
          <a:p>
            <a:pPr lvl="1"/>
            <a:endParaRPr lang="en-US" sz="2000" dirty="0"/>
          </a:p>
          <a:p>
            <a:r>
              <a:rPr lang="en-US" sz="2000" b="1" dirty="0">
                <a:effectLst>
                  <a:glow rad="228600">
                    <a:schemeClr val="accent5">
                      <a:satMod val="175000"/>
                      <a:alpha val="40000"/>
                    </a:schemeClr>
                  </a:glow>
                </a:effectLst>
              </a:rPr>
              <a:t>Confidentiality</a:t>
            </a:r>
            <a:endParaRPr lang="en-US" sz="2000" dirty="0">
              <a:effectLst>
                <a:glow rad="228600">
                  <a:schemeClr val="accent5">
                    <a:satMod val="175000"/>
                    <a:alpha val="40000"/>
                  </a:schemeClr>
                </a:glow>
              </a:effectLst>
            </a:endParaRPr>
          </a:p>
          <a:p>
            <a:pPr lvl="1"/>
            <a:r>
              <a:rPr lang="en-US" sz="2000" dirty="0"/>
              <a:t>authentication</a:t>
            </a:r>
          </a:p>
          <a:p>
            <a:pPr lvl="1"/>
            <a:r>
              <a:rPr lang="en-US" sz="2000" dirty="0"/>
              <a:t>Integrity </a:t>
            </a:r>
          </a:p>
          <a:p>
            <a:pPr lvl="1"/>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1469F8-E673-9B40-8966-9126582CA72D}"/>
              </a:ext>
            </a:extLst>
          </p:cNvPr>
          <p:cNvSpPr>
            <a:spLocks noGrp="1"/>
          </p:cNvSpPr>
          <p:nvPr>
            <p:ph type="sldNum" sz="quarter" idx="12"/>
          </p:nvPr>
        </p:nvSpPr>
        <p:spPr/>
        <p:txBody>
          <a:bodyPr/>
          <a:lstStyle/>
          <a:p>
            <a:fld id="{B6F15528-21DE-4FAA-801E-634DDDAF4B2B}" type="slidenum">
              <a:rPr lang="en-US" smtClean="0"/>
              <a:pPr/>
              <a:t>8</a:t>
            </a:fld>
            <a:r>
              <a:rPr lang="en-US" dirty="0"/>
              <a:t> </a:t>
            </a:r>
            <a:r>
              <a:rPr lang="en-US" dirty="0" smtClean="0"/>
              <a:t>of 25</a:t>
            </a:r>
            <a:endParaRPr lang="en-US" dirty="0"/>
          </a:p>
        </p:txBody>
      </p:sp>
    </p:spTree>
    <p:extLst>
      <p:ext uri="{BB962C8B-B14F-4D97-AF65-F5344CB8AC3E}">
        <p14:creationId xmlns:p14="http://schemas.microsoft.com/office/powerpoint/2010/main" val="2388239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A5C0-8B2F-A84B-8747-2E7B6FAEE420}"/>
              </a:ext>
            </a:extLst>
          </p:cNvPr>
          <p:cNvSpPr>
            <a:spLocks noGrp="1"/>
          </p:cNvSpPr>
          <p:nvPr>
            <p:ph type="title"/>
          </p:nvPr>
        </p:nvSpPr>
        <p:spPr/>
        <p:txBody>
          <a:bodyPr/>
          <a:lstStyle/>
          <a:p>
            <a:r>
              <a:rPr lang="en-US" dirty="0"/>
              <a:t>Reference Models</a:t>
            </a:r>
          </a:p>
        </p:txBody>
      </p:sp>
      <p:sp>
        <p:nvSpPr>
          <p:cNvPr id="3" name="Content Placeholder 2">
            <a:extLst>
              <a:ext uri="{FF2B5EF4-FFF2-40B4-BE49-F238E27FC236}">
                <a16:creationId xmlns:a16="http://schemas.microsoft.com/office/drawing/2014/main" id="{2BB775F9-5F23-A641-9BA4-0496286398CF}"/>
              </a:ext>
            </a:extLst>
          </p:cNvPr>
          <p:cNvSpPr>
            <a:spLocks noGrp="1"/>
          </p:cNvSpPr>
          <p:nvPr>
            <p:ph idx="1"/>
          </p:nvPr>
        </p:nvSpPr>
        <p:spPr/>
        <p:txBody>
          <a:bodyPr>
            <a:normAutofit/>
          </a:bodyPr>
          <a:lstStyle/>
          <a:p>
            <a:r>
              <a:rPr lang="en-US" sz="2400" dirty="0"/>
              <a:t>Two Popular Reference models</a:t>
            </a:r>
          </a:p>
          <a:p>
            <a:pPr lvl="1"/>
            <a:r>
              <a:rPr lang="en-US" sz="2400" b="1" dirty="0"/>
              <a:t>OSI (Open Systems Interconnection)</a:t>
            </a:r>
          </a:p>
          <a:p>
            <a:pPr lvl="2"/>
            <a:r>
              <a:rPr lang="en-US" dirty="0"/>
              <a:t>protocols associated with the OSI model are not used any more, the model itself is actually quite general and still valid, and the features discussed at each layer are still very important</a:t>
            </a:r>
          </a:p>
          <a:p>
            <a:pPr lvl="1"/>
            <a:r>
              <a:rPr lang="en-US" sz="2400" b="1" dirty="0"/>
              <a:t>TCP/IP</a:t>
            </a:r>
          </a:p>
        </p:txBody>
      </p:sp>
      <p:sp>
        <p:nvSpPr>
          <p:cNvPr id="4" name="Slide Number Placeholder 3">
            <a:extLst>
              <a:ext uri="{FF2B5EF4-FFF2-40B4-BE49-F238E27FC236}">
                <a16:creationId xmlns:a16="http://schemas.microsoft.com/office/drawing/2014/main" id="{8B350DD1-85C0-6F44-87DE-89C44B541E19}"/>
              </a:ext>
            </a:extLst>
          </p:cNvPr>
          <p:cNvSpPr>
            <a:spLocks noGrp="1"/>
          </p:cNvSpPr>
          <p:nvPr>
            <p:ph type="sldNum" sz="quarter" idx="12"/>
          </p:nvPr>
        </p:nvSpPr>
        <p:spPr/>
        <p:txBody>
          <a:bodyPr/>
          <a:lstStyle/>
          <a:p>
            <a:fld id="{B6F15528-21DE-4FAA-801E-634DDDAF4B2B}" type="slidenum">
              <a:rPr lang="en-US" smtClean="0"/>
              <a:pPr/>
              <a:t>9</a:t>
            </a:fld>
            <a:r>
              <a:rPr lang="en-US" dirty="0"/>
              <a:t> </a:t>
            </a:r>
            <a:r>
              <a:rPr lang="en-US" dirty="0" smtClean="0"/>
              <a:t>of 25</a:t>
            </a:r>
            <a:endParaRPr lang="en-US" dirty="0"/>
          </a:p>
        </p:txBody>
      </p:sp>
    </p:spTree>
    <p:extLst>
      <p:ext uri="{BB962C8B-B14F-4D97-AF65-F5344CB8AC3E}">
        <p14:creationId xmlns:p14="http://schemas.microsoft.com/office/powerpoint/2010/main" val="34156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38722</TotalTime>
  <Words>976</Words>
  <Application>Microsoft Office PowerPoint</Application>
  <PresentationFormat>On-screen Show (4:3)</PresentationFormat>
  <Paragraphs>134</Paragraphs>
  <Slides>25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vt:lpstr>
      <vt:lpstr>Calibri</vt:lpstr>
      <vt:lpstr>Century Schoolbook</vt:lpstr>
      <vt:lpstr>Helvetica</vt:lpstr>
      <vt:lpstr>Times New Roman</vt:lpstr>
      <vt:lpstr>Wingdings</vt:lpstr>
      <vt:lpstr>Office Theme</vt:lpstr>
      <vt:lpstr>PowerPoint Presentation</vt:lpstr>
      <vt:lpstr>Internetworks</vt:lpstr>
      <vt:lpstr>Internetworks</vt:lpstr>
      <vt:lpstr>Network Software</vt:lpstr>
      <vt:lpstr>Network Software</vt:lpstr>
      <vt:lpstr>Network Software</vt:lpstr>
      <vt:lpstr>Design Issues for the Layers</vt:lpstr>
      <vt:lpstr>Design Issues for the Layers</vt:lpstr>
      <vt:lpstr>Reference Models</vt:lpstr>
      <vt:lpstr>OSI Reference Model</vt:lpstr>
      <vt:lpstr>The Physical Layer</vt:lpstr>
      <vt:lpstr>The Data Link Layer</vt:lpstr>
      <vt:lpstr>The Data Link Layer</vt:lpstr>
      <vt:lpstr>The Network Layer</vt:lpstr>
      <vt:lpstr>The Transport Layer</vt:lpstr>
      <vt:lpstr>The Session Layer</vt:lpstr>
      <vt:lpstr>The Presentation Layer</vt:lpstr>
      <vt:lpstr>The Application Layer</vt:lpstr>
      <vt:lpstr>OSI Reference Model</vt:lpstr>
      <vt:lpstr>TCP/IP Reference Model</vt:lpstr>
      <vt:lpstr>PowerPoint Presentation</vt:lpstr>
      <vt:lpstr>PowerPoint Presentation</vt:lpstr>
      <vt:lpstr>PowerPoint Presentation</vt:lpstr>
      <vt:lpstr>Basic Internet Structure</vt:lpstr>
      <vt:lpstr>Basic Internet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Dr. ASIF ZAMAN</cp:lastModifiedBy>
  <cp:revision>820</cp:revision>
  <cp:lastPrinted>2017-11-05T03:12:43Z</cp:lastPrinted>
  <dcterms:created xsi:type="dcterms:W3CDTF">2006-08-16T00:00:00Z</dcterms:created>
  <dcterms:modified xsi:type="dcterms:W3CDTF">2022-06-06T05:07:37Z</dcterms:modified>
</cp:coreProperties>
</file>